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64" r:id="rId2"/>
    <p:sldId id="365" r:id="rId3"/>
    <p:sldId id="333" r:id="rId4"/>
    <p:sldId id="334" r:id="rId5"/>
    <p:sldId id="332" r:id="rId6"/>
    <p:sldId id="366" r:id="rId7"/>
    <p:sldId id="367" r:id="rId8"/>
    <p:sldId id="368" r:id="rId9"/>
    <p:sldId id="371" r:id="rId10"/>
    <p:sldId id="372" r:id="rId11"/>
    <p:sldId id="373" r:id="rId12"/>
    <p:sldId id="374" r:id="rId13"/>
    <p:sldId id="375" r:id="rId14"/>
    <p:sldId id="336" r:id="rId15"/>
    <p:sldId id="337" r:id="rId16"/>
    <p:sldId id="338" r:id="rId17"/>
    <p:sldId id="369" r:id="rId18"/>
    <p:sldId id="370" r:id="rId19"/>
    <p:sldId id="376" r:id="rId20"/>
    <p:sldId id="352" r:id="rId21"/>
    <p:sldId id="354" r:id="rId22"/>
    <p:sldId id="355" r:id="rId23"/>
    <p:sldId id="356" r:id="rId24"/>
    <p:sldId id="349" r:id="rId25"/>
  </p:sldIdLst>
  <p:sldSz cx="12192000" cy="6858000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9090" autoAdjust="0"/>
  </p:normalViewPr>
  <p:slideViewPr>
    <p:cSldViewPr snapToGrid="0">
      <p:cViewPr varScale="1">
        <p:scale>
          <a:sx n="57" d="100"/>
          <a:sy n="57" d="100"/>
        </p:scale>
        <p:origin x="11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DEEEE-080D-47C8-99BD-74ABFD1701EE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9189D-03B8-45F0-8419-7EC4478F09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88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903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892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616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8B8EC-3154-412D-A0C4-FC9AEF80394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549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8B8EC-3154-412D-A0C4-FC9AEF80394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290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8B8EC-3154-412D-A0C4-FC9AEF80394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365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106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270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F015E-7827-42DD-82A0-6E741EFECDB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221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5EF03-B4BC-4823-924F-4DE5A3FCE4D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329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829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36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155D8D-FFC5-4598-8D31-5AB94B148D62}" type="slidenum">
              <a:rPr lang="ru-RU" altLang="en-US"/>
              <a:pPr/>
              <a:t>5</a:t>
            </a:fld>
            <a:endParaRPr lang="ru-RU" altLang="en-US"/>
          </a:p>
        </p:txBody>
      </p:sp>
      <p:sp>
        <p:nvSpPr>
          <p:cNvPr id="1536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5365" name="Номер слайда 3"/>
          <p:cNvSpPr txBox="1">
            <a:spLocks noGrp="1"/>
          </p:cNvSpPr>
          <p:nvPr/>
        </p:nvSpPr>
        <p:spPr bwMode="auto">
          <a:xfrm>
            <a:off x="3851334" y="9430221"/>
            <a:ext cx="2946341" cy="49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9" tIns="45725" rIns="91449" bIns="45725" anchor="b"/>
          <a:lstStyle/>
          <a:p>
            <a:pPr algn="r"/>
            <a:fld id="{3D717B1E-E5F3-4E2C-9662-E627A761BFCB}" type="slidenum">
              <a:rPr lang="ru-RU" altLang="en-US" sz="1200"/>
              <a:pPr algn="r"/>
              <a:t>5</a:t>
            </a:fld>
            <a:endParaRPr lang="ru-RU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13062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7A66E2-E166-4BD7-B1DA-814CE23A69DF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1517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9189D-03B8-45F0-8419-7EC4478F09F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8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34382-FAFC-4E94-B15D-86F2609F7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D5D9D-560E-469E-A8E2-9AFC6760F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84240-C711-4BCE-8185-2A42B3EADD83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D84C0-EE2B-45EA-95B3-29B83683B2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822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EEBEE-7563-4729-A162-A52070CBB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03A680-08ED-4FE8-9A1A-343B36DE8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8B1F1-C974-4150-A3ED-6F142C842053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511D9-B37B-4824-BAF2-972106FED5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329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E262E5-C010-445B-9AE0-54ECC880C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01A8AA-0540-46C3-995C-5DC66F2C1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58172-BDCA-4915-A778-7AB25D8DF34C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55685-1110-4F2B-902A-8DE9A8F2CF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9881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008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224B-D24B-4EE6-A4FC-4EF856B0308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6A9D9C1-827F-4BAA-8AE1-F0B0ABBDB787}"/>
              </a:ext>
            </a:extLst>
          </p:cNvPr>
          <p:cNvCxnSpPr>
            <a:cxnSpLocks/>
          </p:cNvCxnSpPr>
          <p:nvPr userDrawn="1"/>
        </p:nvCxnSpPr>
        <p:spPr>
          <a:xfrm>
            <a:off x="323852" y="836613"/>
            <a:ext cx="11487849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3D5D03-27DA-4514-8B69-8476AA68B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" y="6089"/>
            <a:ext cx="12173737" cy="6845822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D6076EA-F338-489B-B230-E6D4418B9E94}"/>
              </a:ext>
            </a:extLst>
          </p:cNvPr>
          <p:cNvCxnSpPr>
            <a:cxnSpLocks/>
          </p:cNvCxnSpPr>
          <p:nvPr userDrawn="1"/>
        </p:nvCxnSpPr>
        <p:spPr>
          <a:xfrm>
            <a:off x="3708400" y="6360569"/>
            <a:ext cx="0" cy="3017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Прямоугольник 17">
            <a:extLst>
              <a:ext uri="{FF2B5EF4-FFF2-40B4-BE49-F238E27FC236}">
                <a16:creationId xmlns:a16="http://schemas.microsoft.com/office/drawing/2014/main" id="{9269A2EC-A50A-432A-9DDF-CE32C35F70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79839" y="6300134"/>
            <a:ext cx="36582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bg1"/>
                </a:solidFill>
              </a:rPr>
              <a:t>Заголовок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bg1"/>
                </a:solidFill>
              </a:rPr>
              <a:t>презентации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90645A7-66A8-49FE-B6F0-766059E3B6DB}"/>
              </a:ext>
            </a:extLst>
          </p:cNvPr>
          <p:cNvCxnSpPr>
            <a:cxnSpLocks/>
          </p:cNvCxnSpPr>
          <p:nvPr userDrawn="1"/>
        </p:nvCxnSpPr>
        <p:spPr>
          <a:xfrm>
            <a:off x="7407657" y="6360569"/>
            <a:ext cx="0" cy="3017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20">
            <a:extLst>
              <a:ext uri="{FF2B5EF4-FFF2-40B4-BE49-F238E27FC236}">
                <a16:creationId xmlns:a16="http://schemas.microsoft.com/office/drawing/2014/main" id="{CF5C141D-3369-42E5-B9A6-9DB3A4B7F62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79095" y="6300134"/>
            <a:ext cx="16061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bg1"/>
                </a:solidFill>
              </a:rPr>
              <a:t>Фамилия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bg1"/>
                </a:solidFill>
              </a:rPr>
              <a:t>Имя Отчество</a:t>
            </a:r>
          </a:p>
        </p:txBody>
      </p:sp>
    </p:spTree>
    <p:extLst>
      <p:ext uri="{BB962C8B-B14F-4D97-AF65-F5344CB8AC3E}">
        <p14:creationId xmlns:p14="http://schemas.microsoft.com/office/powerpoint/2010/main" val="68161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D7DEB-1B1A-4E37-982D-5814DDAF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AB8F21-7BB3-4C81-9E2E-0FB71747C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23178-AC82-4EE6-8A7D-EEECC5B11B5C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57880-39AD-45B3-8489-BB1B3DF0A9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371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C5A0E-F830-4CC2-BD20-36C776340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4783CD-F8C0-4420-AD46-A40DF4201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C824F-13D2-4C99-A412-93CE70E14DD3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BFD62-A437-4B4F-98EF-8A17104CC9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8003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E09DF-B9DE-41B1-B1C3-C3413BC43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FFCFDB-DED4-4F26-9FB5-65A406618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1E712C-6174-4DE3-BC2B-06A1AEFB3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25795-F2EA-4414-AE0B-0C93BF01A088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562FE-1714-4880-8E37-0AC5557320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2355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C6AA6-59EE-46E3-82FF-D19C29C0E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ED715E-72D5-4CA2-95E6-74339AF35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5D460-A98D-4EA4-8036-B4FDEEC9B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F08A6B9-7AF1-4A23-B8CC-CF1EF134D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3C169F-A580-4A5D-96ED-CEB24DD4A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E90D7-6F97-4FA4-B4DC-1829B48CFF7B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28E59-8832-49E4-8145-8336E6BC8D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43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26DC1-9DAF-4624-9CA7-2A8214440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122FE-3819-4FFE-8321-A03CCC54F807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14A9B-62C1-46C4-96B6-85F8A67622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662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8C144-3BEF-47C4-8D2B-069F2CE28435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033B6-4177-4571-B919-871114F01A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1660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F66EB-F97C-4C52-9F81-D1E16A46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61A34-1E3A-49F2-B5A1-3B722B117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9508F9-4884-4894-8AD6-563B8063C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8F18F-C38F-4F57-8F1A-1B44249F4396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A70C8-221B-4844-A7D3-507B3EF82A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5116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2EED4-F501-46E4-8A45-A6EE567D3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8D8F5-E0E9-4B19-98D0-46BE07AA8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4C56E4-4AB9-472E-8EB0-6AF48369E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53CE4-251E-4E5C-9433-22AC3451F610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AFD55-C400-41D9-8753-ECCB245632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8729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BB036-80AD-443A-B7BA-5C3F40253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BA1A8F-A4AA-4DBA-A96C-B244292FCE27}" type="datetimeFigureOut">
              <a:rPr lang="ru-RU"/>
              <a:pPr>
                <a:defRPr/>
              </a:pPr>
              <a:t>06.12.2021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08E50E-E6F7-4063-BA08-3FCC6C838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B3D7A-0984-4277-BA7E-9F4288957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54B45A3-9720-4648-9775-82C78B61A6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ips.ru/iiss/document.xhtml?faces-redirect=true&amp;id=d1982368bed91bd60536031375118798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3.jpeg"/><Relationship Id="rId5" Type="http://schemas.openxmlformats.org/officeDocument/2006/relationships/image" Target="../media/image64.png"/><Relationship Id="rId10" Type="http://schemas.openxmlformats.org/officeDocument/2006/relationships/image" Target="../media/image68.gif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krupnovatg@susu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oleObject" Target="../embeddings/oleObject1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>
            <a:extLst>
              <a:ext uri="{FF2B5EF4-FFF2-40B4-BE49-F238E27FC236}">
                <a16:creationId xmlns:a16="http://schemas.microsoft.com/office/drawing/2014/main" id="{FD1D6ED4-4531-4527-86E5-C4600305D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941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Прямоугольник 5">
            <a:extLst>
              <a:ext uri="{FF2B5EF4-FFF2-40B4-BE49-F238E27FC236}">
                <a16:creationId xmlns:a16="http://schemas.microsoft.com/office/drawing/2014/main" id="{653F797A-26AF-4D94-BE24-A2652A108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0883" y="5437038"/>
            <a:ext cx="48600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 err="1" smtClean="0">
                <a:solidFill>
                  <a:schemeClr val="bg1"/>
                </a:solidFill>
              </a:rPr>
              <a:t>Замышляева</a:t>
            </a:r>
            <a:r>
              <a:rPr lang="ru-RU" altLang="ru-RU" sz="1800" dirty="0" smtClean="0">
                <a:solidFill>
                  <a:schemeClr val="bg1"/>
                </a:solidFill>
              </a:rPr>
              <a:t> Алена Александровна,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bg1"/>
                </a:solidFill>
              </a:rPr>
              <a:t>Директор ИЕТН, зав. кафедрой прикладной математики и программирования</a:t>
            </a:r>
            <a:endParaRPr lang="ru-RU" altLang="ru-RU" sz="1800" dirty="0">
              <a:solidFill>
                <a:schemeClr val="bg1"/>
              </a:solidFill>
            </a:endParaRPr>
          </a:p>
        </p:txBody>
      </p:sp>
      <p:sp>
        <p:nvSpPr>
          <p:cNvPr id="4100" name="Прямоугольник 6">
            <a:extLst>
              <a:ext uri="{FF2B5EF4-FFF2-40B4-BE49-F238E27FC236}">
                <a16:creationId xmlns:a16="http://schemas.microsoft.com/office/drawing/2014/main" id="{4D0B30FB-AC6B-4A47-B8F0-BEC48801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7" y="4110041"/>
            <a:ext cx="42490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bg1"/>
                </a:solidFill>
              </a:rPr>
              <a:t>Экология постиндустриальной агломерации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59041"/>
            <a:ext cx="10515600" cy="1325563"/>
          </a:xfrm>
        </p:spPr>
        <p:txBody>
          <a:bodyPr/>
          <a:lstStyle/>
          <a:p>
            <a:r>
              <a:rPr lang="ru-RU" dirty="0" smtClean="0"/>
              <a:t>Результаты и перспективы</a:t>
            </a:r>
            <a:endParaRPr lang="ru-RU" dirty="0"/>
          </a:p>
        </p:txBody>
      </p:sp>
      <p:pic>
        <p:nvPicPr>
          <p:cNvPr id="6" name="Рисунок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5830" r="9650" b="13727"/>
          <a:stretch>
            <a:fillRect/>
          </a:stretch>
        </p:blipFill>
        <p:spPr bwMode="auto">
          <a:xfrm>
            <a:off x="9713420" y="1650807"/>
            <a:ext cx="20161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1260" y="2970927"/>
            <a:ext cx="11259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Снижение себестоимости </a:t>
            </a:r>
            <a:r>
              <a:rPr lang="ru-RU" dirty="0">
                <a:solidFill>
                  <a:srgbClr val="002060"/>
                </a:solidFill>
              </a:rPr>
              <a:t>и </a:t>
            </a:r>
            <a:r>
              <a:rPr lang="ru-RU" dirty="0" smtClean="0">
                <a:solidFill>
                  <a:srgbClr val="002060"/>
                </a:solidFill>
              </a:rPr>
              <a:t>ресурсоемкости </a:t>
            </a:r>
            <a:r>
              <a:rPr lang="ru-RU" dirty="0">
                <a:solidFill>
                  <a:srgbClr val="002060"/>
                </a:solidFill>
              </a:rPr>
              <a:t>производства керамических </a:t>
            </a:r>
            <a:r>
              <a:rPr lang="ru-RU" dirty="0" smtClean="0">
                <a:solidFill>
                  <a:srgbClr val="002060"/>
                </a:solidFill>
              </a:rPr>
              <a:t>материалов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Улучшение экологической обстановки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Масштабируемость: разрабатываемая технология использует осадки очистных сооружений водопровода г. Челябинска, но может быть адаптирована к очистным сооружениям водопровода других городов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371" y="1650805"/>
            <a:ext cx="9463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Применение осадков ОСВ в качестве модифицирующей добавки позволяет получить керамический кирпич с улучшенными свойствами. Преимущества такой добавки: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Увеличение пористости без снижения прочности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Снижение чувствительности сырца к сушке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Снижение температуры обжига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2"/>
            <a:ext cx="11729545" cy="830997"/>
          </a:xfrm>
          <a:prstGeom prst="rect">
            <a:avLst/>
          </a:prstGeom>
          <a:noFill/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Обезвоживание </a:t>
            </a:r>
            <a:r>
              <a:rPr lang="ru-RU" sz="2400" b="1" dirty="0">
                <a:solidFill>
                  <a:srgbClr val="002060"/>
                </a:solidFill>
              </a:rPr>
              <a:t>осадков очистных сооружений водопровода и их утилизация в производстве керамического кирпича с улучшенными свойст</a:t>
            </a:r>
            <a:r>
              <a:rPr lang="ru-RU" sz="2400" dirty="0">
                <a:solidFill>
                  <a:srgbClr val="002060"/>
                </a:solidFill>
              </a:rPr>
              <a:t>вами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>
            <a:off x="1" y="869269"/>
            <a:ext cx="11487151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6221415"/>
            <a:ext cx="12192000" cy="636587"/>
            <a:chOff x="0" y="6237312"/>
            <a:chExt cx="12192000" cy="636588"/>
          </a:xfrm>
        </p:grpSpPr>
        <p:pic>
          <p:nvPicPr>
            <p:cNvPr id="14" name="Рисунок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3777345" y="6357257"/>
            <a:ext cx="6096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</a:pPr>
            <a:r>
              <a:rPr lang="ru-RU" dirty="0" smtClean="0">
                <a:solidFill>
                  <a:schemeClr val="bg1"/>
                </a:solidFill>
              </a:rPr>
              <a:t>Орлов Александр Анатольевич, зав. кафедрой </a:t>
            </a:r>
            <a:r>
              <a:rPr lang="ru-RU" dirty="0" err="1" smtClean="0">
                <a:solidFill>
                  <a:schemeClr val="bg1"/>
                </a:solidFill>
              </a:rPr>
              <a:t>СМиИ</a:t>
            </a:r>
            <a:r>
              <a:rPr lang="ru-RU" dirty="0" smtClean="0">
                <a:solidFill>
                  <a:schemeClr val="bg1"/>
                </a:solidFill>
              </a:rPr>
              <a:t>, к.т.н.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r="22365"/>
          <a:stretch/>
        </p:blipFill>
        <p:spPr>
          <a:xfrm>
            <a:off x="10946004" y="0"/>
            <a:ext cx="757493" cy="7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46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f/f2/OLED_EarlyProdu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30" y="3538498"/>
            <a:ext cx="2321171" cy="163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456" y="3343343"/>
            <a:ext cx="3640015" cy="211514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249201"/>
            <a:ext cx="12192000" cy="453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Синтетические  Полупроводники - основа зеленой энергетики будущего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87819" y="1796983"/>
            <a:ext cx="2405575" cy="872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172543" y="1719655"/>
            <a:ext cx="2405575" cy="872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4637" y="1749921"/>
            <a:ext cx="2405575" cy="872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5715" y="994900"/>
            <a:ext cx="183787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Светодиоды</a:t>
            </a:r>
          </a:p>
          <a:p>
            <a:pPr algn="ctr"/>
            <a:endParaRPr lang="ru-RU" sz="2400" dirty="0"/>
          </a:p>
          <a:p>
            <a:pPr algn="ctr"/>
            <a:r>
              <a:rPr lang="en-US" sz="5400" b="1" dirty="0" smtClean="0"/>
              <a:t>OLED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623646" y="1032810"/>
            <a:ext cx="322575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Полевые транзисторы </a:t>
            </a:r>
          </a:p>
          <a:p>
            <a:pPr algn="ctr"/>
            <a:endParaRPr lang="ru-RU" sz="2400" dirty="0"/>
          </a:p>
          <a:p>
            <a:pPr algn="ctr"/>
            <a:r>
              <a:rPr lang="en-US" sz="5400" b="1" dirty="0" smtClean="0"/>
              <a:t> OFET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425586" y="1000317"/>
            <a:ext cx="51659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</a:t>
            </a:r>
            <a:r>
              <a:rPr lang="ru-RU" sz="2400" b="1" dirty="0" err="1" smtClean="0"/>
              <a:t>рганические</a:t>
            </a:r>
            <a:r>
              <a:rPr lang="ru-RU" sz="2400" b="1" dirty="0" smtClean="0"/>
              <a:t> фотосенсибилизаторы</a:t>
            </a:r>
          </a:p>
          <a:p>
            <a:pPr algn="ctr"/>
            <a:endParaRPr lang="ru-RU" sz="2400" dirty="0"/>
          </a:p>
          <a:p>
            <a:pPr algn="ctr"/>
            <a:r>
              <a:rPr lang="en-US" sz="5400" b="1" dirty="0" smtClean="0"/>
              <a:t>OPV</a:t>
            </a:r>
            <a:endParaRPr lang="en-US" sz="2400" dirty="0" smtClean="0"/>
          </a:p>
          <a:p>
            <a:pPr algn="ctr"/>
            <a:r>
              <a:rPr lang="en-US" sz="2400" dirty="0" smtClean="0"/>
              <a:t>   </a:t>
            </a:r>
            <a:endParaRPr lang="en-US" sz="2400" dirty="0"/>
          </a:p>
        </p:txBody>
      </p:sp>
      <p:pic>
        <p:nvPicPr>
          <p:cNvPr id="4100" name="Picture 4" descr="http://images.dailytech.com/nimage/29214_large_ma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431" y="3473969"/>
            <a:ext cx="2562593" cy="19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6221415"/>
            <a:ext cx="12192000" cy="636587"/>
            <a:chOff x="0" y="6237312"/>
            <a:chExt cx="12192000" cy="636588"/>
          </a:xfrm>
        </p:grpSpPr>
        <p:pic>
          <p:nvPicPr>
            <p:cNvPr id="14" name="Рисунок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4008598" y="6335877"/>
            <a:ext cx="356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Группа профессора Ракитина О.А.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7113" y="131197"/>
            <a:ext cx="1109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Области применения органических полупроводников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122" name="Picture 2" descr="Картинки по запросу organic photovolta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6" y="3551692"/>
            <a:ext cx="3709791" cy="25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msetech.com/assets/bipv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7" y="1268208"/>
            <a:ext cx="3572555" cy="171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1.lesnumeriques.com/news/31/31161/samsung-oled-flexib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30" y="1371548"/>
            <a:ext cx="3535380" cy="198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и по запросу OLED 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30" y="4014738"/>
            <a:ext cx="3201551" cy="219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артинки по запросу organic las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578" y="1371546"/>
            <a:ext cx="3127199" cy="20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307" y="3083225"/>
            <a:ext cx="368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Фотовольтаические</a:t>
            </a:r>
            <a:r>
              <a:rPr lang="ru-RU" b="1" dirty="0" smtClean="0"/>
              <a:t> панели 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0423" y="6212115"/>
            <a:ext cx="368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Портативная </a:t>
            </a:r>
            <a:r>
              <a:rPr lang="ru-RU" b="1" dirty="0" err="1" smtClean="0"/>
              <a:t>фотовольтаика</a:t>
            </a:r>
            <a:r>
              <a:rPr lang="ru-RU" b="1" dirty="0" smtClean="0"/>
              <a:t>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12345" y="3452557"/>
            <a:ext cx="430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Дисплеи всех флагманских смартфонов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04229" y="6292014"/>
            <a:ext cx="430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</a:t>
            </a:r>
            <a:r>
              <a:rPr lang="en-US" b="1" dirty="0" smtClean="0"/>
              <a:t>k - </a:t>
            </a:r>
            <a:r>
              <a:rPr lang="ru-RU" b="1" dirty="0" smtClean="0"/>
              <a:t>телевидение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611977" y="3475576"/>
            <a:ext cx="430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Органические лазеры</a:t>
            </a:r>
            <a:endParaRPr lang="en-US" b="1" dirty="0"/>
          </a:p>
        </p:txBody>
      </p:sp>
      <p:pic>
        <p:nvPicPr>
          <p:cNvPr id="5132" name="Picture 12" descr="http://www.cope.gatech.edu/sites/default/files/images/photoresearchofe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576" y="3924810"/>
            <a:ext cx="2984939" cy="21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713577" y="6256828"/>
            <a:ext cx="430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Гибкие платы</a:t>
            </a:r>
            <a:endParaRPr lang="en-US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60423" y="1028472"/>
            <a:ext cx="11338092" cy="84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2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983790" y="6278563"/>
            <a:ext cx="465137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3B672A-24DA-4E0B-93B7-90FD376F45D1}" type="slidenum">
              <a:rPr lang="ru-RU" altLang="ru-RU" sz="1800" b="1">
                <a:latin typeface="Arial" panose="020B0604020202020204" pitchFamily="34" charset="0"/>
              </a:rPr>
              <a:pPr/>
              <a:t>13</a:t>
            </a:fld>
            <a:endParaRPr lang="ru-RU" altLang="ru-RU" sz="1800" b="1">
              <a:latin typeface="Arial" panose="020B0604020202020204" pitchFamily="34" charset="0"/>
            </a:endParaRPr>
          </a:p>
        </p:txBody>
      </p:sp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1774826" y="5495809"/>
            <a:ext cx="86772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">
              <a:defRPr/>
            </a:pPr>
            <a:r>
              <a:rPr lang="ru-RU" sz="1400" dirty="0"/>
              <a:t>Статья в газете </a:t>
            </a:r>
            <a:r>
              <a:rPr lang="ru-RU" sz="1400" b="1" dirty="0"/>
              <a:t>«Известия» </a:t>
            </a:r>
            <a:r>
              <a:rPr lang="ru-RU" sz="1400" dirty="0"/>
              <a:t>9 февраля 2020 г. </a:t>
            </a:r>
            <a:r>
              <a:rPr lang="ru-RU" sz="1400" cap="all" dirty="0"/>
              <a:t> «</a:t>
            </a:r>
            <a:r>
              <a:rPr lang="ru-RU" sz="1400" dirty="0"/>
              <a:t>Депрессия до лампочки: имитирующие пламя свечи диоды спасут от  хандры». </a:t>
            </a:r>
            <a:r>
              <a:rPr lang="ru-RU" sz="1400" u="sng" dirty="0"/>
              <a:t>https://iz.ru/963661/mariia-nediuk/depressiia-do-lampochki-imitiruiushchie-plamia-svechi-diody-spasut-ot-khandry</a:t>
            </a:r>
            <a:endParaRPr lang="ru-RU" altLang="ru-RU" dirty="0"/>
          </a:p>
        </p:txBody>
      </p:sp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1524002" y="64036"/>
            <a:ext cx="10176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Органические светоизлучающие диоды со световыми характеристиками свечей (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candle light</a:t>
            </a:r>
            <a:r>
              <a:rPr lang="ru-RU" alt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style organic light emitting diode</a:t>
            </a:r>
            <a:r>
              <a:rPr lang="ru-RU" alt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)</a:t>
            </a:r>
            <a:endParaRPr lang="en-US" altLang="ru-RU" sz="2400" b="1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54" name="Rectangle 11"/>
          <p:cNvSpPr>
            <a:spLocks noChangeArrowheads="1"/>
          </p:cNvSpPr>
          <p:nvPr/>
        </p:nvSpPr>
        <p:spPr bwMode="auto">
          <a:xfrm>
            <a:off x="1524002" y="-138499"/>
            <a:ext cx="184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55" name="Rectangle 13"/>
          <p:cNvSpPr>
            <a:spLocks noChangeArrowheads="1"/>
          </p:cNvSpPr>
          <p:nvPr/>
        </p:nvSpPr>
        <p:spPr bwMode="auto">
          <a:xfrm>
            <a:off x="1524002" y="-138499"/>
            <a:ext cx="184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56" name="Rectangle 16"/>
          <p:cNvSpPr>
            <a:spLocks noChangeArrowheads="1"/>
          </p:cNvSpPr>
          <p:nvPr/>
        </p:nvSpPr>
        <p:spPr bwMode="auto">
          <a:xfrm>
            <a:off x="1524002" y="-138499"/>
            <a:ext cx="184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58" name="Rectangle 19"/>
          <p:cNvSpPr>
            <a:spLocks noChangeArrowheads="1"/>
          </p:cNvSpPr>
          <p:nvPr/>
        </p:nvSpPr>
        <p:spPr bwMode="auto">
          <a:xfrm>
            <a:off x="1524002" y="-138499"/>
            <a:ext cx="1847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59" name="Rectangle 16"/>
          <p:cNvSpPr>
            <a:spLocks noChangeArrowheads="1"/>
          </p:cNvSpPr>
          <p:nvPr/>
        </p:nvSpPr>
        <p:spPr bwMode="auto">
          <a:xfrm flipV="1">
            <a:off x="2063750" y="1611723"/>
            <a:ext cx="101409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60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07" y="2077686"/>
            <a:ext cx="25923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1700216"/>
            <a:ext cx="28209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03" y="1173165"/>
            <a:ext cx="1944688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TextBox 17"/>
          <p:cNvSpPr txBox="1">
            <a:spLocks noChangeArrowheads="1"/>
          </p:cNvSpPr>
          <p:nvPr/>
        </p:nvSpPr>
        <p:spPr bwMode="auto">
          <a:xfrm>
            <a:off x="1019177" y="1076837"/>
            <a:ext cx="3492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400" i="1" dirty="0"/>
              <a:t>Chem. </a:t>
            </a:r>
            <a:r>
              <a:rPr lang="en-US" altLang="en-US" sz="1400" i="1" dirty="0" err="1"/>
              <a:t>Commun</a:t>
            </a:r>
            <a:r>
              <a:rPr lang="en-US" altLang="en-US" sz="1400" dirty="0"/>
              <a:t>, </a:t>
            </a:r>
            <a:r>
              <a:rPr lang="en-US" altLang="en-US" sz="1400" b="1" dirty="0"/>
              <a:t>2019</a:t>
            </a:r>
            <a:r>
              <a:rPr lang="en-US" altLang="en-US" sz="1400" dirty="0"/>
              <a:t>, </a:t>
            </a:r>
            <a:r>
              <a:rPr lang="en-US" altLang="en-US" sz="1400" i="1" dirty="0"/>
              <a:t>55</a:t>
            </a:r>
            <a:r>
              <a:rPr lang="en-US" altLang="en-US" sz="1400" dirty="0"/>
              <a:t>, 13354-13357. </a:t>
            </a:r>
            <a:endParaRPr lang="ru-RU" altLang="en-US" sz="1400" dirty="0"/>
          </a:p>
          <a:p>
            <a:pPr eaLnBrk="1" hangingPunct="1"/>
            <a:r>
              <a:rPr lang="en-US" altLang="en-US" sz="1400" dirty="0"/>
              <a:t>DOI: 10.1039/C9CC04973H. </a:t>
            </a:r>
            <a:r>
              <a:rPr lang="ru-RU" altLang="en-US" sz="1400" b="1" dirty="0"/>
              <a:t> </a:t>
            </a:r>
            <a:r>
              <a:rPr lang="en-US" altLang="en-US" sz="1400" b="1" dirty="0">
                <a:solidFill>
                  <a:srgbClr val="FF0000"/>
                </a:solidFill>
              </a:rPr>
              <a:t>IF</a:t>
            </a:r>
            <a:r>
              <a:rPr lang="ru-RU" altLang="en-US" sz="1400" b="1" dirty="0">
                <a:solidFill>
                  <a:srgbClr val="FF0000"/>
                </a:solidFill>
              </a:rPr>
              <a:t> 6.164 (</a:t>
            </a:r>
            <a:r>
              <a:rPr lang="en-US" altLang="en-US" sz="1400" b="1" dirty="0">
                <a:solidFill>
                  <a:srgbClr val="FF0000"/>
                </a:solidFill>
              </a:rPr>
              <a:t>Q</a:t>
            </a:r>
            <a:r>
              <a:rPr lang="ru-RU" altLang="en-US" sz="1400" b="1" dirty="0">
                <a:solidFill>
                  <a:srgbClr val="FF0000"/>
                </a:solidFill>
              </a:rPr>
              <a:t>1)</a:t>
            </a:r>
            <a:endParaRPr lang="ru-RU" altLang="en-US" sz="1400" dirty="0">
              <a:solidFill>
                <a:srgbClr val="FF0000"/>
              </a:solidFill>
            </a:endParaRPr>
          </a:p>
          <a:p>
            <a:pPr eaLnBrk="1" hangingPunct="1"/>
            <a:r>
              <a:rPr lang="ru-RU" altLang="en-US" sz="1400" dirty="0"/>
              <a:t>Графический реферат статьи помещен  </a:t>
            </a:r>
          </a:p>
          <a:p>
            <a:pPr eaLnBrk="1" hangingPunct="1"/>
            <a:r>
              <a:rPr lang="ru-RU" altLang="en-US" sz="1400" dirty="0"/>
              <a:t>на обложку номера журнала</a:t>
            </a:r>
            <a:endParaRPr lang="en-US" altLang="en-US" sz="1400" dirty="0"/>
          </a:p>
        </p:txBody>
      </p:sp>
      <p:sp>
        <p:nvSpPr>
          <p:cNvPr id="2064" name="TextBox 18"/>
          <p:cNvSpPr txBox="1">
            <a:spLocks noChangeArrowheads="1"/>
          </p:cNvSpPr>
          <p:nvPr/>
        </p:nvSpPr>
        <p:spPr bwMode="auto">
          <a:xfrm>
            <a:off x="7175502" y="1125541"/>
            <a:ext cx="33131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i="1" dirty="0"/>
              <a:t>Dyes </a:t>
            </a:r>
            <a:r>
              <a:rPr lang="en-US" altLang="en-US" sz="1400" i="1" dirty="0" err="1"/>
              <a:t>Pigm</a:t>
            </a:r>
            <a:r>
              <a:rPr lang="en-US" altLang="en-US" sz="1400" dirty="0"/>
              <a:t>., 2021, </a:t>
            </a:r>
            <a:r>
              <a:rPr lang="en-US" altLang="en-US" sz="1400" b="1" dirty="0"/>
              <a:t>185</a:t>
            </a:r>
            <a:r>
              <a:rPr lang="en-US" altLang="en-US" sz="1400" dirty="0"/>
              <a:t>, 108917. </a:t>
            </a:r>
            <a:endParaRPr lang="ru-RU" altLang="en-US" sz="1400" dirty="0"/>
          </a:p>
          <a:p>
            <a:r>
              <a:rPr lang="en-US" altLang="en-US" sz="1400" dirty="0"/>
              <a:t>DOI: 10.1016/j.dyepig.2020.108917. </a:t>
            </a:r>
            <a:endParaRPr lang="ru-RU" altLang="en-US" sz="1400" dirty="0"/>
          </a:p>
          <a:p>
            <a:r>
              <a:rPr lang="en-US" altLang="en-US" sz="1400" b="1" dirty="0">
                <a:solidFill>
                  <a:srgbClr val="FF0000"/>
                </a:solidFill>
              </a:rPr>
              <a:t>IF: 4.613 (Q1)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992314" y="4218737"/>
            <a:ext cx="80645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67" name="TextBox 24"/>
          <p:cNvSpPr txBox="1">
            <a:spLocks noChangeArrowheads="1"/>
          </p:cNvSpPr>
          <p:nvPr/>
        </p:nvSpPr>
        <p:spPr bwMode="auto">
          <a:xfrm>
            <a:off x="1774825" y="4272130"/>
            <a:ext cx="77603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 sz="1400" b="1" dirty="0"/>
              <a:t>Патент </a:t>
            </a:r>
            <a:r>
              <a:rPr lang="en-US" altLang="en-US" sz="1400" b="1" dirty="0"/>
              <a:t>RU</a:t>
            </a:r>
            <a:r>
              <a:rPr lang="ru-RU" altLang="en-US" sz="1400" b="1" dirty="0"/>
              <a:t>2729424</a:t>
            </a:r>
            <a:r>
              <a:rPr lang="ru-RU" altLang="en-US" sz="1400" dirty="0"/>
              <a:t>  «Органический светоизлучающий диод»</a:t>
            </a:r>
          </a:p>
          <a:p>
            <a:r>
              <a:rPr lang="en-US" altLang="en-US" sz="1400" u="sng" dirty="0">
                <a:hlinkClick r:id="rId6"/>
              </a:rPr>
              <a:t>https://</a:t>
            </a:r>
            <a:r>
              <a:rPr lang="en-US" altLang="en-US" sz="1400" u="sng" dirty="0" smtClean="0">
                <a:hlinkClick r:id="rId6"/>
              </a:rPr>
              <a:t>www.fips.ru/iiss/document.xhtml?faces-redirect=true&amp;id=d1982368bed91bd60536031375118798</a:t>
            </a:r>
            <a:endParaRPr lang="ru-RU" altLang="en-US" sz="1400" u="sng" dirty="0" smtClean="0"/>
          </a:p>
          <a:p>
            <a:r>
              <a:rPr lang="ru-RU" sz="1400" b="1" dirty="0"/>
              <a:t>Патент RU2752951</a:t>
            </a:r>
            <a:r>
              <a:rPr lang="ru-RU" sz="1400" dirty="0"/>
              <a:t> </a:t>
            </a:r>
            <a:r>
              <a:rPr lang="ru-RU" sz="1400" dirty="0" smtClean="0"/>
              <a:t>«</a:t>
            </a:r>
            <a:r>
              <a:rPr lang="ru-RU" sz="1400" dirty="0"/>
              <a:t>Органический светоизлучающий диод» </a:t>
            </a:r>
            <a:endParaRPr lang="ru-RU" sz="1400" dirty="0" smtClean="0"/>
          </a:p>
          <a:p>
            <a:r>
              <a:rPr lang="ru-RU" sz="1400" dirty="0"/>
              <a:t>https://www1.fips.ru/iiss/document.xhtml?faces-redirect=true&amp;id=39220b2db450ce354e6143533c5ffc16</a:t>
            </a:r>
            <a:endParaRPr lang="en-US" altLang="en-US" sz="1400" u="sng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919290" y="5355779"/>
            <a:ext cx="80645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9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>
            <a:off x="323850" y="836613"/>
            <a:ext cx="11487151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6221415"/>
            <a:ext cx="12192000" cy="636587"/>
            <a:chOff x="0" y="6237312"/>
            <a:chExt cx="12192000" cy="636588"/>
          </a:xfrm>
        </p:grpSpPr>
        <p:pic>
          <p:nvPicPr>
            <p:cNvPr id="20" name="Рисунок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Рисунок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71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D3C19-578B-4572-A39B-8ACB1E7D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714" y="172494"/>
            <a:ext cx="10101715" cy="557513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Материалы для зеленой энергетики: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Электрические батареи и водородные хранилища для мобильных устройств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0D2B32-125B-45B4-935A-E33ECC6BA90B}"/>
              </a:ext>
            </a:extLst>
          </p:cNvPr>
          <p:cNvSpPr txBox="1"/>
          <p:nvPr/>
        </p:nvSpPr>
        <p:spPr>
          <a:xfrm>
            <a:off x="432873" y="1083060"/>
            <a:ext cx="6448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Перенос заряда в комплексах углеродных нанотрубок с литием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1BFAEC-CF87-46D1-8A0B-41006981A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71" y="2222688"/>
            <a:ext cx="3971291" cy="32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03CA0C-D267-498C-960A-2EB20C9A0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74" y="1530436"/>
            <a:ext cx="6313591" cy="4124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F357E4-945F-44A4-AB5A-B882C4AF84B1}"/>
              </a:ext>
            </a:extLst>
          </p:cNvPr>
          <p:cNvSpPr txBox="1"/>
          <p:nvPr/>
        </p:nvSpPr>
        <p:spPr>
          <a:xfrm>
            <a:off x="6823059" y="1391098"/>
            <a:ext cx="4823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Перераспределение электронной плотности</a:t>
            </a:r>
          </a:p>
          <a:p>
            <a:r>
              <a:rPr lang="ru-RU" dirty="0"/>
              <a:t>при внутренней (</a:t>
            </a:r>
            <a:r>
              <a:rPr lang="en-US" dirty="0"/>
              <a:t>a) </a:t>
            </a:r>
            <a:r>
              <a:rPr lang="ru-RU" dirty="0"/>
              <a:t>и внешней (</a:t>
            </a:r>
            <a:r>
              <a:rPr lang="en-US" dirty="0"/>
              <a:t>b) </a:t>
            </a:r>
            <a:r>
              <a:rPr lang="ru-RU" dirty="0"/>
              <a:t>адсорбции </a:t>
            </a:r>
            <a:r>
              <a:rPr lang="en-US" dirty="0"/>
              <a:t>Li</a:t>
            </a:r>
            <a:endParaRPr lang="ru-RU" dirty="0"/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0" y="6237290"/>
            <a:ext cx="12192000" cy="636587"/>
            <a:chOff x="0" y="6237312"/>
            <a:chExt cx="12192000" cy="636588"/>
          </a:xfrm>
        </p:grpSpPr>
        <p:pic>
          <p:nvPicPr>
            <p:cNvPr id="8" name="Рисунок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Прямая соединительная линия 9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>
            <a:off x="323850" y="836613"/>
            <a:ext cx="11487151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43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36AE860-06EC-4FA3-B1A7-521E4AF0D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78369"/>
            <a:ext cx="11386457" cy="557513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Материалы для зеленой энергетики: </a:t>
            </a:r>
            <a:r>
              <a:rPr lang="en-US" sz="2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Электрические батареи и водородные хранилища для мобильных устройств</a:t>
            </a:r>
            <a:endParaRPr lang="ru-RU" sz="260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A97FF-0845-4576-82AF-DBA2AECCA603}"/>
              </a:ext>
            </a:extLst>
          </p:cNvPr>
          <p:cNvSpPr txBox="1"/>
          <p:nvPr/>
        </p:nvSpPr>
        <p:spPr>
          <a:xfrm>
            <a:off x="440704" y="876235"/>
            <a:ext cx="756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Адсорбция лития на углеродных нанотрубках с дефектами (</a:t>
            </a:r>
            <a:r>
              <a:rPr lang="ru-RU" dirty="0" err="1">
                <a:solidFill>
                  <a:srgbClr val="0070C0"/>
                </a:solidFill>
              </a:rPr>
              <a:t>моновакансия</a:t>
            </a:r>
            <a:r>
              <a:rPr lang="ru-RU" dirty="0">
                <a:solidFill>
                  <a:srgbClr val="0070C0"/>
                </a:solidFill>
              </a:rPr>
              <a:t>)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C0E0CC-5022-4004-A5EF-24DAEC6FC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62" y="1530327"/>
            <a:ext cx="3478529" cy="249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7B0F16-9A87-46D8-BCC2-6D67B79CB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93" y="4046454"/>
            <a:ext cx="3009265" cy="208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EB8460-4F8A-4E7F-9DDB-B8A355EF3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03" y="1934021"/>
            <a:ext cx="5466715" cy="41821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9AA21A-FA0A-488B-86EF-46CA51AB9D5C}"/>
              </a:ext>
            </a:extLst>
          </p:cNvPr>
          <p:cNvSpPr txBox="1"/>
          <p:nvPr/>
        </p:nvSpPr>
        <p:spPr>
          <a:xfrm>
            <a:off x="5029708" y="1223660"/>
            <a:ext cx="7016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Зависимость энергии адсорбции</a:t>
            </a:r>
            <a:r>
              <a:rPr lang="en-US" dirty="0"/>
              <a:t> </a:t>
            </a:r>
            <a:r>
              <a:rPr lang="ru-RU" dirty="0"/>
              <a:t>атома </a:t>
            </a:r>
            <a:r>
              <a:rPr lang="en-US" dirty="0"/>
              <a:t>Li</a:t>
            </a:r>
            <a:r>
              <a:rPr lang="ru-RU" dirty="0"/>
              <a:t> от его расположения </a:t>
            </a:r>
          </a:p>
          <a:p>
            <a:r>
              <a:rPr lang="ru-RU" dirty="0"/>
              <a:t>в окрестности вакансии (см. развертку трубки с нумерацией узлов)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5F7CE2-B250-4729-84D1-DE750C9D15FD}"/>
              </a:ext>
            </a:extLst>
          </p:cNvPr>
          <p:cNvSpPr txBox="1"/>
          <p:nvPr/>
        </p:nvSpPr>
        <p:spPr>
          <a:xfrm>
            <a:off x="440705" y="1211790"/>
            <a:ext cx="410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Вакансии типа </a:t>
            </a:r>
            <a:r>
              <a:rPr lang="en-US" dirty="0"/>
              <a:t>circ</a:t>
            </a:r>
            <a:r>
              <a:rPr lang="ru-RU" dirty="0"/>
              <a:t>  (сверху) и </a:t>
            </a:r>
            <a:r>
              <a:rPr lang="en-US" dirty="0"/>
              <a:t>tilt</a:t>
            </a:r>
            <a:r>
              <a:rPr lang="ru-RU" dirty="0"/>
              <a:t> (снизу)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6221415"/>
            <a:ext cx="12192000" cy="636587"/>
            <a:chOff x="0" y="6237312"/>
            <a:chExt cx="12192000" cy="636588"/>
          </a:xfrm>
        </p:grpSpPr>
        <p:pic>
          <p:nvPicPr>
            <p:cNvPr id="14" name="Рисунок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Прямая соединительная линия 9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>
            <a:off x="323850" y="718082"/>
            <a:ext cx="11487151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039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8884C99-97C4-4314-81B4-CF42DFA6CF95}"/>
              </a:ext>
            </a:extLst>
          </p:cNvPr>
          <p:cNvSpPr txBox="1">
            <a:spLocks/>
          </p:cNvSpPr>
          <p:nvPr/>
        </p:nvSpPr>
        <p:spPr>
          <a:xfrm>
            <a:off x="729812" y="59422"/>
            <a:ext cx="10656645" cy="557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Материалы для зеленой энергетики: </a:t>
            </a:r>
            <a:r>
              <a:rPr lang="en-US" sz="2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2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Электрические батареи и водородные хранилища для мобильных устройств</a:t>
            </a:r>
            <a:endParaRPr lang="ru-RU" sz="26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FBB546-B725-4E22-9ACB-217530A7157A}"/>
              </a:ext>
            </a:extLst>
          </p:cNvPr>
          <p:cNvSpPr txBox="1"/>
          <p:nvPr/>
        </p:nvSpPr>
        <p:spPr>
          <a:xfrm>
            <a:off x="729813" y="1179335"/>
            <a:ext cx="756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Адсорбция водорода на углеродных нанотрубках декорированных литием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A65D76-76FE-48F7-BF8A-912515ECB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004" y="2111067"/>
            <a:ext cx="4431997" cy="37561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E1D8FD-1C1D-4898-AD5B-2C56063042E4}"/>
              </a:ext>
            </a:extLst>
          </p:cNvPr>
          <p:cNvSpPr txBox="1"/>
          <p:nvPr/>
        </p:nvSpPr>
        <p:spPr>
          <a:xfrm>
            <a:off x="7332825" y="1464738"/>
            <a:ext cx="5131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Внутренняя (сверху) и внешняя (снизу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адсорбция</a:t>
            </a:r>
            <a:r>
              <a:rPr lang="en-US" dirty="0"/>
              <a:t> H</a:t>
            </a:r>
            <a:r>
              <a:rPr lang="en-US" baseline="-25000" dirty="0"/>
              <a:t>2</a:t>
            </a:r>
            <a:r>
              <a:rPr lang="en-US" dirty="0"/>
              <a:t>  </a:t>
            </a:r>
            <a:r>
              <a:rPr lang="ru-RU" dirty="0"/>
              <a:t>на УНТ, декорированных </a:t>
            </a:r>
            <a:r>
              <a:rPr lang="en-US" dirty="0"/>
              <a:t>Li</a:t>
            </a:r>
            <a:endParaRPr lang="ru-RU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657F3-3350-4588-B81D-51D0A074EC34}"/>
              </a:ext>
            </a:extLst>
          </p:cNvPr>
          <p:cNvSpPr txBox="1"/>
          <p:nvPr/>
        </p:nvSpPr>
        <p:spPr>
          <a:xfrm>
            <a:off x="466990" y="1678056"/>
            <a:ext cx="67487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Водород плохо удерживается на углеродных поверхностях, </a:t>
            </a:r>
            <a:endParaRPr lang="en-US" dirty="0"/>
          </a:p>
          <a:p>
            <a:r>
              <a:rPr lang="ru-RU" dirty="0"/>
              <a:t>но хорошо связывается с атомами металлов (</a:t>
            </a:r>
            <a:r>
              <a:rPr lang="en-US" dirty="0"/>
              <a:t>Li</a:t>
            </a:r>
            <a:r>
              <a:rPr lang="ru-RU" dirty="0"/>
              <a:t>)</a:t>
            </a:r>
            <a:r>
              <a:rPr lang="en-US" dirty="0"/>
              <a:t>. </a:t>
            </a:r>
            <a:r>
              <a:rPr lang="ru-RU" dirty="0"/>
              <a:t>Поэтому</a:t>
            </a:r>
          </a:p>
          <a:p>
            <a:r>
              <a:rPr lang="ru-RU" dirty="0"/>
              <a:t>предлагается декорировать поверхность УНТ литием, создав </a:t>
            </a:r>
          </a:p>
          <a:p>
            <a:r>
              <a:rPr lang="ru-RU" dirty="0"/>
              <a:t>более активные центры адсорбции водорода. Сделанные нами</a:t>
            </a:r>
          </a:p>
          <a:p>
            <a:r>
              <a:rPr lang="ru-RU" dirty="0"/>
              <a:t>ранее расчеты показывают, что, используя совершенные </a:t>
            </a:r>
          </a:p>
          <a:p>
            <a:r>
              <a:rPr lang="ru-RU" dirty="0"/>
              <a:t>нанотрубки, этим путем можно вплотную приблизиться к порогу</a:t>
            </a:r>
          </a:p>
          <a:p>
            <a:r>
              <a:rPr lang="ru-RU" dirty="0"/>
              <a:t>«коммерческой привлекательности» (6,5 вес. % </a:t>
            </a:r>
            <a:r>
              <a:rPr lang="en-US" dirty="0"/>
              <a:t>H2). </a:t>
            </a:r>
            <a:r>
              <a:rPr lang="ru-RU" dirty="0"/>
              <a:t>Сейчас </a:t>
            </a:r>
          </a:p>
          <a:p>
            <a:r>
              <a:rPr lang="ru-RU" dirty="0"/>
              <a:t>исследуется возможность преодолеть этот порог декорированием</a:t>
            </a:r>
          </a:p>
          <a:p>
            <a:r>
              <a:rPr lang="ru-RU" dirty="0"/>
              <a:t>трубок с дефектами.</a:t>
            </a:r>
            <a:r>
              <a:rPr lang="en-US" dirty="0"/>
              <a:t> </a:t>
            </a:r>
            <a:r>
              <a:rPr lang="ru-RU" dirty="0"/>
              <a:t>Расчеты закончены, статья находится на</a:t>
            </a:r>
          </a:p>
          <a:p>
            <a:r>
              <a:rPr lang="ru-RU" dirty="0"/>
              <a:t>рецензии.</a:t>
            </a: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0" y="6221415"/>
            <a:ext cx="12192000" cy="636587"/>
            <a:chOff x="0" y="6237312"/>
            <a:chExt cx="12192000" cy="636588"/>
          </a:xfrm>
        </p:grpSpPr>
        <p:pic>
          <p:nvPicPr>
            <p:cNvPr id="8" name="Рисунок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4" name="Прямая соединительная линия 9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>
            <a:off x="323850" y="718082"/>
            <a:ext cx="11487151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50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6221413"/>
            <a:ext cx="12192000" cy="636587"/>
            <a:chOff x="0" y="6237312"/>
            <a:chExt cx="12192000" cy="636588"/>
          </a:xfrm>
        </p:grpSpPr>
        <p:pic>
          <p:nvPicPr>
            <p:cNvPr id="2070" name="Рисунок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Рисунок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Прямая соединительная линия 5">
            <a:extLst>
              <a:ext uri="{FF2B5EF4-FFF2-40B4-BE49-F238E27FC236}">
                <a16:creationId xmlns:a16="http://schemas.microsoft.com/office/drawing/2014/main" id="{794460CB-8958-4D78-A1CB-561C7ECFD182}"/>
              </a:ext>
            </a:extLst>
          </p:cNvPr>
          <p:cNvCxnSpPr>
            <a:cxnSpLocks/>
          </p:cNvCxnSpPr>
          <p:nvPr/>
        </p:nvCxnSpPr>
        <p:spPr>
          <a:xfrm>
            <a:off x="3565525" y="6416677"/>
            <a:ext cx="0" cy="3016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9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>
            <a:off x="323850" y="504025"/>
            <a:ext cx="11487151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10">
            <a:extLst>
              <a:ext uri="{FF2B5EF4-FFF2-40B4-BE49-F238E27FC236}">
                <a16:creationId xmlns:a16="http://schemas.microsoft.com/office/drawing/2014/main" id="{E11DABDE-ECA9-431A-8341-9CCF3B90C9F3}"/>
              </a:ext>
            </a:extLst>
          </p:cNvPr>
          <p:cNvSpPr/>
          <p:nvPr/>
        </p:nvSpPr>
        <p:spPr>
          <a:xfrm>
            <a:off x="323851" y="47896"/>
            <a:ext cx="39755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Восстановительные технологии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9665" y="3281979"/>
            <a:ext cx="10232673" cy="29230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14278" y="653017"/>
            <a:ext cx="10198060" cy="265269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28" y="1555388"/>
            <a:ext cx="1445325" cy="1271170"/>
          </a:xfrm>
          <a:prstGeom prst="rect">
            <a:avLst/>
          </a:prstGeom>
        </p:spPr>
      </p:pic>
      <p:sp>
        <p:nvSpPr>
          <p:cNvPr id="18" name="TextBox 2"/>
          <p:cNvSpPr txBox="1"/>
          <p:nvPr/>
        </p:nvSpPr>
        <p:spPr>
          <a:xfrm>
            <a:off x="6433480" y="1487866"/>
            <a:ext cx="1591140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Доменный газ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б</a:t>
            </a:r>
            <a:r>
              <a:rPr lang="ru-RU" dirty="0" smtClean="0">
                <a:solidFill>
                  <a:schemeClr val="bg1"/>
                </a:solidFill>
              </a:rPr>
              <a:t>ез </a:t>
            </a:r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19" name="TextBox 3"/>
          <p:cNvSpPr txBox="1"/>
          <p:nvPr/>
        </p:nvSpPr>
        <p:spPr>
          <a:xfrm>
            <a:off x="4238619" y="864239"/>
            <a:ext cx="1843723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bg1"/>
                </a:solidFill>
              </a:rPr>
              <a:t>Чёрная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металлургия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1137058" y="1652847"/>
            <a:ext cx="1467389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Аглофабрика</a:t>
            </a:r>
          </a:p>
        </p:txBody>
      </p:sp>
      <p:sp>
        <p:nvSpPr>
          <p:cNvPr id="23" name="TextBox 5"/>
          <p:cNvSpPr txBox="1"/>
          <p:nvPr/>
        </p:nvSpPr>
        <p:spPr>
          <a:xfrm>
            <a:off x="1137057" y="2486607"/>
            <a:ext cx="1463821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Коксохим</a:t>
            </a:r>
          </a:p>
        </p:txBody>
      </p:sp>
      <p:sp>
        <p:nvSpPr>
          <p:cNvPr id="24" name="TextBox 6"/>
          <p:cNvSpPr txBox="1"/>
          <p:nvPr/>
        </p:nvSpPr>
        <p:spPr>
          <a:xfrm>
            <a:off x="2738795" y="1652848"/>
            <a:ext cx="1209575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Агломерат</a:t>
            </a:r>
          </a:p>
        </p:txBody>
      </p:sp>
      <p:sp>
        <p:nvSpPr>
          <p:cNvPr id="25" name="TextBox 7"/>
          <p:cNvSpPr txBox="1"/>
          <p:nvPr/>
        </p:nvSpPr>
        <p:spPr>
          <a:xfrm>
            <a:off x="3061842" y="2470490"/>
            <a:ext cx="630943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Кокс</a:t>
            </a:r>
          </a:p>
        </p:txBody>
      </p:sp>
      <p:sp>
        <p:nvSpPr>
          <p:cNvPr id="26" name="TextBox 8"/>
          <p:cNvSpPr txBox="1"/>
          <p:nvPr/>
        </p:nvSpPr>
        <p:spPr>
          <a:xfrm>
            <a:off x="6443249" y="2170715"/>
            <a:ext cx="1591140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Доменный газ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27" name="TextBox 11"/>
          <p:cNvSpPr txBox="1"/>
          <p:nvPr/>
        </p:nvSpPr>
        <p:spPr>
          <a:xfrm>
            <a:off x="4461981" y="2791044"/>
            <a:ext cx="1404551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1911-2050 гг</a:t>
            </a:r>
          </a:p>
        </p:txBody>
      </p:sp>
      <p:sp>
        <p:nvSpPr>
          <p:cNvPr id="29" name="TextBox 12"/>
          <p:cNvSpPr txBox="1"/>
          <p:nvPr/>
        </p:nvSpPr>
        <p:spPr>
          <a:xfrm>
            <a:off x="6441489" y="1061247"/>
            <a:ext cx="1535179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2010-20</a:t>
            </a:r>
            <a:r>
              <a:rPr lang="en-US" dirty="0" smtClean="0">
                <a:solidFill>
                  <a:schemeClr val="bg1"/>
                </a:solidFill>
              </a:rPr>
              <a:t>50</a:t>
            </a:r>
            <a:r>
              <a:rPr lang="ru-RU" dirty="0" smtClean="0">
                <a:solidFill>
                  <a:schemeClr val="bg1"/>
                </a:solidFill>
              </a:rPr>
              <a:t> гг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43248" y="2622251"/>
            <a:ext cx="1571603" cy="5007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1" name="TextBox 13"/>
          <p:cNvSpPr txBox="1"/>
          <p:nvPr/>
        </p:nvSpPr>
        <p:spPr>
          <a:xfrm>
            <a:off x="6423709" y="2671065"/>
            <a:ext cx="724878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Чугун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32" name="TextBox 14"/>
          <p:cNvSpPr txBox="1"/>
          <p:nvPr/>
        </p:nvSpPr>
        <p:spPr>
          <a:xfrm>
            <a:off x="7294782" y="2682121"/>
            <a:ext cx="720069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Шлак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33" name="TextBox 18"/>
          <p:cNvSpPr txBox="1"/>
          <p:nvPr/>
        </p:nvSpPr>
        <p:spPr>
          <a:xfrm>
            <a:off x="1137058" y="3434171"/>
            <a:ext cx="281018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Улучшение кокса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34" name="TextBox 21"/>
          <p:cNvSpPr txBox="1"/>
          <p:nvPr/>
        </p:nvSpPr>
        <p:spPr>
          <a:xfrm>
            <a:off x="6395651" y="3434171"/>
            <a:ext cx="16192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Утилизация тепла и очистка газов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35" name="TextBox 22"/>
          <p:cNvSpPr txBox="1"/>
          <p:nvPr/>
        </p:nvSpPr>
        <p:spPr>
          <a:xfrm>
            <a:off x="1126977" y="3793763"/>
            <a:ext cx="2810183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Повышение концентрации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ru-RU" baseline="-25000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в коксовом газе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и доменной печи 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36" name="TextBox 23"/>
          <p:cNvSpPr txBox="1"/>
          <p:nvPr/>
        </p:nvSpPr>
        <p:spPr>
          <a:xfrm>
            <a:off x="1137058" y="4699742"/>
            <a:ext cx="2810183" cy="923330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Этап </a:t>
            </a:r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Восстановление железа водородом </a:t>
            </a:r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37" name="TextBox 25"/>
          <p:cNvSpPr txBox="1"/>
          <p:nvPr/>
        </p:nvSpPr>
        <p:spPr>
          <a:xfrm>
            <a:off x="9008013" y="2062731"/>
            <a:ext cx="153517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20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ru-RU" dirty="0" smtClean="0">
                <a:solidFill>
                  <a:schemeClr val="bg1"/>
                </a:solidFill>
              </a:rPr>
              <a:t>0-20</a:t>
            </a:r>
            <a:r>
              <a:rPr lang="en-US" dirty="0" smtClean="0">
                <a:solidFill>
                  <a:schemeClr val="bg1"/>
                </a:solidFill>
              </a:rPr>
              <a:t>5</a:t>
            </a:r>
            <a:r>
              <a:rPr lang="ru-RU" dirty="0" smtClean="0">
                <a:solidFill>
                  <a:schemeClr val="bg1"/>
                </a:solidFill>
              </a:rPr>
              <a:t>0 гг</a:t>
            </a:r>
          </a:p>
        </p:txBody>
      </p:sp>
      <p:sp>
        <p:nvSpPr>
          <p:cNvPr id="38" name="TextBox 26"/>
          <p:cNvSpPr txBox="1"/>
          <p:nvPr/>
        </p:nvSpPr>
        <p:spPr>
          <a:xfrm>
            <a:off x="8350973" y="1139401"/>
            <a:ext cx="2810183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Этап 1 - </a:t>
            </a:r>
            <a:r>
              <a:rPr lang="en-US" dirty="0" smtClean="0"/>
              <a:t>MIDREX</a:t>
            </a:r>
            <a:endParaRPr lang="ru-RU" dirty="0" smtClean="0"/>
          </a:p>
          <a:p>
            <a:pPr algn="ctr"/>
            <a:r>
              <a:rPr lang="ru-RU" dirty="0" smtClean="0"/>
              <a:t>Восстановление железа природным газом</a:t>
            </a:r>
            <a:endParaRPr lang="ru-RU" baseline="-25000" dirty="0"/>
          </a:p>
        </p:txBody>
      </p:sp>
      <p:sp>
        <p:nvSpPr>
          <p:cNvPr id="39" name="TextBox 28"/>
          <p:cNvSpPr txBox="1"/>
          <p:nvPr/>
        </p:nvSpPr>
        <p:spPr>
          <a:xfrm>
            <a:off x="9008013" y="779202"/>
            <a:ext cx="153517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1966-2050 гг</a:t>
            </a:r>
          </a:p>
        </p:txBody>
      </p:sp>
      <p:sp>
        <p:nvSpPr>
          <p:cNvPr id="40" name="TextBox 29"/>
          <p:cNvSpPr txBox="1"/>
          <p:nvPr/>
        </p:nvSpPr>
        <p:spPr>
          <a:xfrm>
            <a:off x="8341098" y="2393045"/>
            <a:ext cx="2810183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Этап 2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Разделение </a:t>
            </a:r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41" name="TextBox 32"/>
          <p:cNvSpPr txBox="1"/>
          <p:nvPr/>
        </p:nvSpPr>
        <p:spPr>
          <a:xfrm>
            <a:off x="9022095" y="4386697"/>
            <a:ext cx="1535179" cy="369332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2025-2050 гг</a:t>
            </a:r>
          </a:p>
        </p:txBody>
      </p:sp>
      <p:sp>
        <p:nvSpPr>
          <p:cNvPr id="42" name="TextBox 33"/>
          <p:cNvSpPr txBox="1"/>
          <p:nvPr/>
        </p:nvSpPr>
        <p:spPr>
          <a:xfrm>
            <a:off x="8273437" y="3438167"/>
            <a:ext cx="2810183" cy="923330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Этап 3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Извлечение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и хранение </a:t>
            </a:r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43" name="TextBox 34"/>
          <p:cNvSpPr txBox="1"/>
          <p:nvPr/>
        </p:nvSpPr>
        <p:spPr>
          <a:xfrm>
            <a:off x="4238621" y="3481710"/>
            <a:ext cx="1843721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bg1"/>
                </a:solidFill>
              </a:rPr>
              <a:t>Зелёная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металлургия</a:t>
            </a:r>
          </a:p>
        </p:txBody>
      </p:sp>
      <p:sp>
        <p:nvSpPr>
          <p:cNvPr id="44" name="TextBox 36"/>
          <p:cNvSpPr txBox="1"/>
          <p:nvPr/>
        </p:nvSpPr>
        <p:spPr>
          <a:xfrm>
            <a:off x="1137057" y="5665784"/>
            <a:ext cx="2810183" cy="369332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Сокращение </a:t>
            </a:r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45" name="TextBox 38"/>
          <p:cNvSpPr txBox="1"/>
          <p:nvPr/>
        </p:nvSpPr>
        <p:spPr>
          <a:xfrm>
            <a:off x="4408817" y="5671474"/>
            <a:ext cx="1535179" cy="369332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2050 гг</a:t>
            </a:r>
          </a:p>
        </p:txBody>
      </p:sp>
      <p:grpSp>
        <p:nvGrpSpPr>
          <p:cNvPr id="3" name="Группа 45"/>
          <p:cNvGrpSpPr/>
          <p:nvPr/>
        </p:nvGrpSpPr>
        <p:grpSpPr>
          <a:xfrm>
            <a:off x="4362001" y="4128042"/>
            <a:ext cx="1553200" cy="1474987"/>
            <a:chOff x="5100401" y="3380474"/>
            <a:chExt cx="1553200" cy="1474987"/>
          </a:xfrm>
        </p:grpSpPr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0401" y="3380474"/>
              <a:ext cx="1553200" cy="1474987"/>
            </a:xfrm>
            <a:prstGeom prst="rect">
              <a:avLst/>
            </a:prstGeom>
          </p:spPr>
        </p:pic>
        <p:sp>
          <p:nvSpPr>
            <p:cNvPr id="72" name="TextBox 39"/>
            <p:cNvSpPr txBox="1"/>
            <p:nvPr/>
          </p:nvSpPr>
          <p:spPr>
            <a:xfrm>
              <a:off x="5752932" y="3894363"/>
              <a:ext cx="482824" cy="461665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smtClean="0">
                  <a:solidFill>
                    <a:srgbClr val="002060"/>
                  </a:solidFill>
                </a:rPr>
                <a:t>H</a:t>
              </a:r>
              <a:r>
                <a:rPr lang="en-US" sz="2400" b="1" baseline="-25000" dirty="0" smtClean="0">
                  <a:solidFill>
                    <a:srgbClr val="002060"/>
                  </a:solidFill>
                </a:rPr>
                <a:t>2</a:t>
              </a:r>
              <a:endParaRPr lang="ru-RU" sz="2400" b="1" baseline="-25000" dirty="0" smtClean="0">
                <a:solidFill>
                  <a:srgbClr val="002060"/>
                </a:solidFill>
              </a:endParaRPr>
            </a:p>
          </p:txBody>
        </p:sp>
      </p:grpSp>
      <p:sp>
        <p:nvSpPr>
          <p:cNvPr id="47" name="TextBox 42"/>
          <p:cNvSpPr txBox="1"/>
          <p:nvPr/>
        </p:nvSpPr>
        <p:spPr>
          <a:xfrm>
            <a:off x="6508607" y="4784946"/>
            <a:ext cx="4396204" cy="132343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/>
              <a:t>Программы и консорциумы: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ULCOS I </a:t>
            </a:r>
            <a:r>
              <a:rPr lang="ru-RU" sz="1600" dirty="0" smtClean="0"/>
              <a:t>и </a:t>
            </a:r>
            <a:r>
              <a:rPr lang="en-US" sz="1600" dirty="0" smtClean="0"/>
              <a:t>ULCOS II (15 </a:t>
            </a:r>
            <a:r>
              <a:rPr lang="ru-RU" sz="1600" dirty="0" smtClean="0"/>
              <a:t>стран ЕС; 48 компаний)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COURSE 50 </a:t>
            </a:r>
            <a:r>
              <a:rPr lang="ru-RU" sz="1600" dirty="0" smtClean="0"/>
              <a:t>(Япония) 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AISI </a:t>
            </a:r>
            <a:r>
              <a:rPr lang="ru-RU" sz="1600" dirty="0" smtClean="0"/>
              <a:t>(США)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POSCO 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(</a:t>
            </a:r>
            <a:r>
              <a:rPr lang="ru-RU" sz="1600" dirty="0" smtClean="0"/>
              <a:t>Корея)</a:t>
            </a:r>
          </a:p>
        </p:txBody>
      </p:sp>
      <p:cxnSp>
        <p:nvCxnSpPr>
          <p:cNvPr id="48" name="Прямая соединительная линия 47"/>
          <p:cNvCxnSpPr>
            <a:stCxn id="24" idx="1"/>
            <a:endCxn id="22" idx="3"/>
          </p:cNvCxnSpPr>
          <p:nvPr/>
        </p:nvCxnSpPr>
        <p:spPr>
          <a:xfrm rot="10800000">
            <a:off x="2604447" y="1837514"/>
            <a:ext cx="134348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4238620" y="1844484"/>
            <a:ext cx="387" cy="819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3902497" y="1837513"/>
            <a:ext cx="3361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 flipV="1">
            <a:off x="3659025" y="2651771"/>
            <a:ext cx="582932" cy="6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4238621" y="2247396"/>
            <a:ext cx="3361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6155037" y="2347089"/>
            <a:ext cx="3361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 flipV="1">
            <a:off x="6155038" y="2854813"/>
            <a:ext cx="288212" cy="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6152284" y="2035394"/>
            <a:ext cx="387" cy="819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5801469" y="2035392"/>
            <a:ext cx="3361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V="1">
            <a:off x="8176357" y="1811033"/>
            <a:ext cx="0" cy="8920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 flipV="1">
            <a:off x="5815309" y="1850235"/>
            <a:ext cx="643440" cy="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8176358" y="2703128"/>
            <a:ext cx="1941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7982202" y="1814206"/>
            <a:ext cx="1941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7229048" y="2078382"/>
            <a:ext cx="0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9761076" y="2994149"/>
            <a:ext cx="1" cy="416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144"/>
          <p:cNvSpPr txBox="1"/>
          <p:nvPr/>
        </p:nvSpPr>
        <p:spPr>
          <a:xfrm>
            <a:off x="1518398" y="1998553"/>
            <a:ext cx="785793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1911 г</a:t>
            </a: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flipH="1" flipV="1">
            <a:off x="2584641" y="2671695"/>
            <a:ext cx="489635" cy="1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152"/>
          <p:cNvSpPr txBox="1"/>
          <p:nvPr/>
        </p:nvSpPr>
        <p:spPr>
          <a:xfrm>
            <a:off x="6413939" y="4396512"/>
            <a:ext cx="1610680" cy="3693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Квоты </a:t>
            </a:r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7229048" y="3143182"/>
            <a:ext cx="0" cy="3385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2584643" y="3047861"/>
            <a:ext cx="0" cy="434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868968" y="3047861"/>
            <a:ext cx="7156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1868967" y="2820989"/>
            <a:ext cx="1" cy="218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2579400" y="3723735"/>
            <a:ext cx="27" cy="1217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929743" y="6324603"/>
            <a:ext cx="432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Гамов П.А., </a:t>
            </a:r>
            <a:r>
              <a:rPr lang="ru-RU" dirty="0" err="1" smtClean="0">
                <a:solidFill>
                  <a:schemeClr val="bg1"/>
                </a:solidFill>
              </a:rPr>
              <a:t>Капелюшин</a:t>
            </a:r>
            <a:r>
              <a:rPr lang="ru-RU" dirty="0" smtClean="0">
                <a:solidFill>
                  <a:schemeClr val="bg1"/>
                </a:solidFill>
              </a:rPr>
              <a:t> Ю.Е.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6237290"/>
            <a:ext cx="12192000" cy="636587"/>
            <a:chOff x="0" y="6237312"/>
            <a:chExt cx="12192000" cy="636588"/>
          </a:xfrm>
        </p:grpSpPr>
        <p:pic>
          <p:nvPicPr>
            <p:cNvPr id="3079" name="Рисунок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Рисунок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Прямая соединительная линия 5">
            <a:extLst>
              <a:ext uri="{FF2B5EF4-FFF2-40B4-BE49-F238E27FC236}">
                <a16:creationId xmlns:a16="http://schemas.microsoft.com/office/drawing/2014/main" id="{794460CB-8958-4D78-A1CB-561C7ECFD182}"/>
              </a:ext>
            </a:extLst>
          </p:cNvPr>
          <p:cNvCxnSpPr>
            <a:cxnSpLocks/>
          </p:cNvCxnSpPr>
          <p:nvPr/>
        </p:nvCxnSpPr>
        <p:spPr>
          <a:xfrm>
            <a:off x="3565525" y="6416677"/>
            <a:ext cx="0" cy="3016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9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>
            <a:off x="323850" y="836613"/>
            <a:ext cx="11487151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10">
            <a:extLst>
              <a:ext uri="{FF2B5EF4-FFF2-40B4-BE49-F238E27FC236}">
                <a16:creationId xmlns:a16="http://schemas.microsoft.com/office/drawing/2014/main" id="{E11DABDE-ECA9-431A-8341-9CCF3B90C9F3}"/>
              </a:ext>
            </a:extLst>
          </p:cNvPr>
          <p:cNvSpPr/>
          <p:nvPr/>
        </p:nvSpPr>
        <p:spPr>
          <a:xfrm>
            <a:off x="302079" y="236539"/>
            <a:ext cx="77418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ПЕРЕРАБОТКА ШЛАКОВ МЕДЕПЛАВИЛЬНОГО ПРОИЗВОДСТВА</a:t>
            </a:r>
          </a:p>
        </p:txBody>
      </p:sp>
      <p:pic>
        <p:nvPicPr>
          <p:cNvPr id="26" name="Picture 7" descr="Поволоцкий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9552" l="0" r="100000">
                        <a14:foregroundMark x1="14857" y1="8520" x2="32645" y2="7623"/>
                        <a14:foregroundMark x1="4797" y1="4036" x2="12458" y2="4036"/>
                        <a14:foregroundMark x1="3598" y1="5381" x2="3797" y2="49477"/>
                        <a14:foregroundMark x1="11193" y1="41405" x2="11259" y2="53812"/>
                        <a14:foregroundMark x1="4997" y1="49925" x2="9860" y2="48580"/>
                        <a14:foregroundMark x1="11992" y1="52915" x2="16189" y2="52616"/>
                        <a14:foregroundMark x1="11792" y1="52018" x2="15789" y2="51570"/>
                        <a14:foregroundMark x1="11392" y1="54260" x2="16656" y2="53961"/>
                        <a14:foregroundMark x1="6862" y1="66368" x2="15989" y2="64275"/>
                        <a14:foregroundMark x1="9394" y1="62033" x2="13391" y2="74589"/>
                        <a14:foregroundMark x1="14191" y1="66966" x2="10993" y2="57399"/>
                        <a14:foregroundMark x1="15590" y1="47235" x2="28248" y2="47085"/>
                        <a14:foregroundMark x1="19454" y1="50822" x2="23185" y2="50374"/>
                        <a14:foregroundMark x1="15057" y1="45441" x2="29047" y2="46637"/>
                        <a14:foregroundMark x1="31046" y1="31091" x2="30247" y2="13901"/>
                        <a14:foregroundMark x1="14057" y1="6876" x2="33444" y2="8969"/>
                        <a14:foregroundMark x1="49767" y1="4484" x2="58428" y2="4484"/>
                        <a14:foregroundMark x1="31979" y1="19283" x2="41639" y2="7175"/>
                        <a14:foregroundMark x1="61959" y1="14948" x2="69154" y2="2242"/>
                        <a14:foregroundMark x1="66356" y1="10912" x2="77748" y2="8670"/>
                        <a14:foregroundMark x1="76349" y1="14350" x2="82612" y2="42152"/>
                        <a14:foregroundMark x1="76815" y1="14798" x2="93005" y2="15247"/>
                        <a14:foregroundMark x1="76749" y1="18535" x2="95137" y2="22870"/>
                        <a14:foregroundMark x1="80746" y1="24365" x2="86143" y2="41704"/>
                        <a14:foregroundMark x1="85210" y1="25112" x2="92338" y2="44993"/>
                        <a14:foregroundMark x1="69420" y1="49776" x2="80946" y2="64574"/>
                        <a14:foregroundMark x1="70553" y1="65471" x2="58228" y2="56203"/>
                        <a14:foregroundMark x1="57362" y1="65172" x2="54364" y2="26906"/>
                        <a14:foregroundMark x1="38441" y1="23916" x2="51965" y2="24664"/>
                        <a14:foregroundMark x1="40240" y1="27803" x2="50366" y2="27952"/>
                        <a14:foregroundMark x1="47768" y1="65919" x2="37175" y2="86099"/>
                        <a14:foregroundMark x1="34177" y1="74888" x2="39840" y2="72795"/>
                        <a14:foregroundMark x1="32645" y1="84454" x2="32978" y2="84753"/>
                        <a14:foregroundMark x1="32978" y1="84753" x2="38841" y2="92078"/>
                        <a14:foregroundMark x1="47968" y1="64275" x2="50033" y2="77280"/>
                        <a14:foregroundMark x1="47035" y1="79073" x2="54364" y2="61584"/>
                        <a14:foregroundMark x1="54231" y1="73692" x2="57428" y2="88490"/>
                        <a14:foregroundMark x1="54763" y1="91928" x2="58827" y2="72795"/>
                        <a14:foregroundMark x1="64823" y1="79372" x2="72352" y2="79970"/>
                        <a14:foregroundMark x1="67821" y1="85202" x2="74617" y2="84305"/>
                        <a14:foregroundMark x1="66556" y1="89387" x2="74017" y2="97459"/>
                        <a14:foregroundMark x1="78215" y1="86697" x2="95137" y2="73692"/>
                        <a14:foregroundMark x1="21652" y1="76383" x2="26849" y2="95067"/>
                        <a14:foregroundMark x1="19187" y1="52167" x2="23851" y2="51719"/>
                        <a14:foregroundMark x1="18188" y1="49028" x2="29047" y2="48132"/>
                        <a14:foregroundMark x1="7662" y1="24215" x2="17588" y2="24664"/>
                        <a14:foregroundMark x1="7861" y1="27803" x2="12658" y2="27354"/>
                        <a14:foregroundMark x1="44237" y1="22870" x2="51632" y2="23318"/>
                        <a14:foregroundMark x1="82811" y1="83109" x2="93404" y2="92825"/>
                        <a14:foregroundMark x1="54231" y1="52018" x2="61825" y2="52616"/>
                        <a14:foregroundMark x1="55963" y1="93274" x2="52698" y2="89088"/>
                        <a14:foregroundMark x1="52298" y1="77877" x2="46702" y2="78027"/>
                        <a14:backgroundMark x1="87408" y1="4933" x2="98601" y2="13004"/>
                        <a14:backgroundMark x1="84011" y1="5381" x2="76949" y2="1046"/>
                        <a14:backgroundMark x1="43238" y1="4185" x2="32978" y2="149"/>
                        <a14:backgroundMark x1="25849" y1="5979" x2="16389" y2="1046"/>
                        <a14:backgroundMark x1="47235" y1="93274" x2="45237" y2="83109"/>
                        <a14:backgroundMark x1="25983" y1="65471" x2="23451" y2="59193"/>
                        <a14:backgroundMark x1="17588" y1="39462" x2="22252" y2="35575"/>
                        <a14:backgroundMark x1="21252" y1="65471" x2="27848" y2="53363"/>
                        <a14:backgroundMark x1="65423" y1="35575" x2="72418" y2="24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19416" y="882869"/>
            <a:ext cx="11530051" cy="5138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9743" y="6324603"/>
            <a:ext cx="4321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Гамов П.А., </a:t>
            </a:r>
            <a:r>
              <a:rPr lang="ru-RU" dirty="0" err="1" smtClean="0">
                <a:solidFill>
                  <a:schemeClr val="bg1"/>
                </a:solidFill>
              </a:rPr>
              <a:t>Капелюшин</a:t>
            </a:r>
            <a:r>
              <a:rPr lang="ru-RU" dirty="0" smtClean="0">
                <a:solidFill>
                  <a:schemeClr val="bg1"/>
                </a:solidFill>
              </a:rPr>
              <a:t> Ю.Е.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Projects\CshGearVerification\CshGearVerification\bin\Debug\output\H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5" y="1275532"/>
            <a:ext cx="3572256" cy="26791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5142" y="-169383"/>
            <a:ext cx="9144000" cy="1010603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Численное моделирование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б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ыстропротекающих процессов в химически-активных средах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 descr="D:\Projects\CshGearVerification\CshGearVerification\bin\Debug\output\ser_1+ser_2_Big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5" y="4062984"/>
            <a:ext cx="3572256" cy="267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Диаграмм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87" y="1302548"/>
            <a:ext cx="3247084" cy="2531534"/>
          </a:xfrm>
          <a:prstGeom prst="rect">
            <a:avLst/>
          </a:prstGeom>
        </p:spPr>
      </p:pic>
      <p:pic>
        <p:nvPicPr>
          <p:cNvPr id="7" name="Диаграмма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3" y="1302548"/>
            <a:ext cx="3273852" cy="2552402"/>
          </a:xfrm>
          <a:prstGeom prst="rect">
            <a:avLst/>
          </a:prstGeom>
        </p:spPr>
      </p:pic>
      <p:pic>
        <p:nvPicPr>
          <p:cNvPr id="8" name="Диаграмм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87" y="4155382"/>
            <a:ext cx="3247085" cy="2531534"/>
          </a:xfrm>
          <a:prstGeom prst="rect">
            <a:avLst/>
          </a:prstGeom>
        </p:spPr>
      </p:pic>
      <p:pic>
        <p:nvPicPr>
          <p:cNvPr id="9" name="Диаграмма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3" y="4111752"/>
            <a:ext cx="3273852" cy="25524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1608" y="1068129"/>
            <a:ext cx="2753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Воспламенение водорода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14611" y="3834082"/>
            <a:ext cx="250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Воспламенение метана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80437" y="1008816"/>
            <a:ext cx="454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Волна горения в </a:t>
            </a:r>
            <a:r>
              <a:rPr lang="ru-RU" dirty="0" err="1" smtClean="0"/>
              <a:t>незагроможденном</a:t>
            </a:r>
            <a:r>
              <a:rPr lang="ru-RU" dirty="0" smtClean="0"/>
              <a:t> канале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80436" y="3818826"/>
            <a:ext cx="490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Волна горения в канале с загромождением 60%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230624" y="3854950"/>
            <a:ext cx="751027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3473695" y="2381004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Температура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3476508" y="5203286"/>
            <a:ext cx="143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Температура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7479010" y="2394083"/>
            <a:ext cx="114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Давление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7479010" y="5180806"/>
            <a:ext cx="114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Давление</a:t>
            </a:r>
            <a:endParaRPr lang="ru-RU" dirty="0"/>
          </a:p>
        </p:txBody>
      </p:sp>
      <p:cxnSp>
        <p:nvCxnSpPr>
          <p:cNvPr id="20" name="Прямая соединительная линия 9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>
            <a:off x="345621" y="863254"/>
            <a:ext cx="11487151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99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53AB7B1-5619-47D9-B9C9-D18306C9F44F}"/>
              </a:ext>
            </a:extLst>
          </p:cNvPr>
          <p:cNvCxnSpPr>
            <a:cxnSpLocks/>
          </p:cNvCxnSpPr>
          <p:nvPr/>
        </p:nvCxnSpPr>
        <p:spPr>
          <a:xfrm>
            <a:off x="1847851" y="981075"/>
            <a:ext cx="8496300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52">
            <a:extLst>
              <a:ext uri="{FF2B5EF4-FFF2-40B4-BE49-F238E27FC236}">
                <a16:creationId xmlns:a16="http://schemas.microsoft.com/office/drawing/2014/main" id="{E9572F46-82E6-4B8F-9E7C-81143F0C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69" y="129300"/>
            <a:ext cx="114638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400" b="1" dirty="0">
                <a:solidFill>
                  <a:srgbClr val="264796"/>
                </a:solidFill>
              </a:rPr>
              <a:t>Экология – </a:t>
            </a:r>
            <a:r>
              <a:rPr lang="ru-RU" sz="2400" b="1" dirty="0" smtClean="0">
                <a:solidFill>
                  <a:srgbClr val="264796"/>
                </a:solidFill>
              </a:rPr>
              <a:t>один из пяти стратегических проектов Южно-Уральского </a:t>
            </a:r>
            <a:r>
              <a:rPr lang="ru-RU" sz="2400" b="1" dirty="0">
                <a:solidFill>
                  <a:srgbClr val="264796"/>
                </a:solidFill>
              </a:rPr>
              <a:t>государственного </a:t>
            </a:r>
            <a:r>
              <a:rPr lang="ru-RU" sz="2400" b="1" dirty="0" smtClean="0">
                <a:solidFill>
                  <a:srgbClr val="264796"/>
                </a:solidFill>
              </a:rPr>
              <a:t>университета в программе «Приоритет – 2030»</a:t>
            </a:r>
            <a:endParaRPr lang="ru-RU" altLang="ru-RU" sz="2400" dirty="0">
              <a:solidFill>
                <a:srgbClr val="264796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5E0D7E7-FD9E-4845-8837-FEE6CE9E58BB}"/>
              </a:ext>
            </a:extLst>
          </p:cNvPr>
          <p:cNvCxnSpPr>
            <a:cxnSpLocks/>
          </p:cNvCxnSpPr>
          <p:nvPr/>
        </p:nvCxnSpPr>
        <p:spPr>
          <a:xfrm>
            <a:off x="5232400" y="6350000"/>
            <a:ext cx="0" cy="3238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2B13734-1330-477F-9B4D-9B33456E0D29}"/>
              </a:ext>
            </a:extLst>
          </p:cNvPr>
          <p:cNvCxnSpPr>
            <a:cxnSpLocks/>
          </p:cNvCxnSpPr>
          <p:nvPr/>
        </p:nvCxnSpPr>
        <p:spPr>
          <a:xfrm>
            <a:off x="8112125" y="6350000"/>
            <a:ext cx="0" cy="3238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3CB345-1BF5-485F-B687-E65CB8389E5E}"/>
              </a:ext>
            </a:extLst>
          </p:cNvPr>
          <p:cNvSpPr/>
          <p:nvPr/>
        </p:nvSpPr>
        <p:spPr>
          <a:xfrm>
            <a:off x="1813087" y="1085540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264796"/>
                </a:solidFill>
              </a:rPr>
              <a:t>07.05.2018г. в рамках Указа Президента РФ определен комплекс мероприятий по улучшению экологической ситуации.</a:t>
            </a:r>
          </a:p>
          <a:p>
            <a:pPr lvl="0"/>
            <a:endParaRPr lang="ru-RU" sz="2000" b="1" dirty="0">
              <a:solidFill>
                <a:srgbClr val="264796"/>
              </a:solidFill>
            </a:endParaRPr>
          </a:p>
          <a:p>
            <a:pPr lvl="0"/>
            <a:r>
              <a:rPr lang="ru-RU" sz="2000" b="1" dirty="0">
                <a:solidFill>
                  <a:srgbClr val="264796"/>
                </a:solidFill>
              </a:rPr>
              <a:t>24.12.2018г. утвержден национальный проект «Экология».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94BBD-FE6C-4B1F-B30C-54A1D4230B8A}" type="slidenum">
              <a:rPr lang="ru-RU" altLang="ru-RU" sz="2400" b="1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52">
            <a:extLst>
              <a:ext uri="{FF2B5EF4-FFF2-40B4-BE49-F238E27FC236}">
                <a16:creationId xmlns:a16="http://schemas.microsoft.com/office/drawing/2014/main" id="{E9572F46-82E6-4B8F-9E7C-81143F0C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2" y="2549626"/>
            <a:ext cx="10664255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200" b="1" dirty="0">
                <a:solidFill>
                  <a:srgbClr val="264796"/>
                </a:solidFill>
              </a:rPr>
              <a:t>Направления </a:t>
            </a:r>
            <a:r>
              <a:rPr lang="ru-RU" sz="2200" b="1" dirty="0" smtClean="0">
                <a:solidFill>
                  <a:srgbClr val="264796"/>
                </a:solidFill>
              </a:rPr>
              <a:t>в рамках стратегического проекта:</a:t>
            </a:r>
            <a:endParaRPr lang="ru-RU" sz="2200" b="1" dirty="0">
              <a:solidFill>
                <a:srgbClr val="264796"/>
              </a:solidFill>
            </a:endParaRPr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ru-RU" altLang="ru-RU" sz="2400" dirty="0" smtClean="0">
                <a:solidFill>
                  <a:srgbClr val="264796"/>
                </a:solidFill>
              </a:rPr>
              <a:t>Чистый воздух. </a:t>
            </a:r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ru-RU" altLang="ru-RU" sz="2400" dirty="0" smtClean="0">
                <a:solidFill>
                  <a:srgbClr val="264796"/>
                </a:solidFill>
              </a:rPr>
              <a:t>Чистая вода.</a:t>
            </a:r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ru-RU" sz="2400" dirty="0" smtClean="0">
                <a:solidFill>
                  <a:srgbClr val="264796"/>
                </a:solidFill>
              </a:rPr>
              <a:t>Альтернативные </a:t>
            </a:r>
            <a:r>
              <a:rPr lang="ru-RU" sz="2400" dirty="0">
                <a:solidFill>
                  <a:srgbClr val="264796"/>
                </a:solidFill>
              </a:rPr>
              <a:t>источники энергии и сенсоры для </a:t>
            </a:r>
            <a:r>
              <a:rPr lang="ru-RU" sz="2400" dirty="0" smtClean="0">
                <a:solidFill>
                  <a:srgbClr val="264796"/>
                </a:solidFill>
              </a:rPr>
              <a:t>экологии.</a:t>
            </a:r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ru-RU" sz="2400" dirty="0" smtClean="0">
                <a:solidFill>
                  <a:srgbClr val="264796"/>
                </a:solidFill>
              </a:rPr>
              <a:t>Водородные </a:t>
            </a:r>
            <a:r>
              <a:rPr lang="ru-RU" sz="2400" dirty="0">
                <a:solidFill>
                  <a:srgbClr val="264796"/>
                </a:solidFill>
              </a:rPr>
              <a:t>технологии в </a:t>
            </a:r>
            <a:r>
              <a:rPr lang="ru-RU" sz="2400" dirty="0" smtClean="0">
                <a:solidFill>
                  <a:srgbClr val="264796"/>
                </a:solidFill>
              </a:rPr>
              <a:t>производстве.</a:t>
            </a:r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ru-RU" sz="2400" dirty="0" smtClean="0">
                <a:solidFill>
                  <a:srgbClr val="264796"/>
                </a:solidFill>
              </a:rPr>
              <a:t>Системы газоочистки промышленных предприятий.</a:t>
            </a:r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ru-RU" sz="2400" dirty="0" err="1" smtClean="0">
                <a:solidFill>
                  <a:srgbClr val="264796"/>
                </a:solidFill>
              </a:rPr>
              <a:t>Биоразлагаемые</a:t>
            </a:r>
            <a:r>
              <a:rPr lang="ru-RU" sz="2400" dirty="0" smtClean="0">
                <a:solidFill>
                  <a:srgbClr val="264796"/>
                </a:solidFill>
              </a:rPr>
              <a:t> материалы.</a:t>
            </a:r>
            <a:endParaRPr lang="ru-RU" altLang="ru-RU" sz="2400" dirty="0">
              <a:solidFill>
                <a:srgbClr val="264796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2400" dirty="0">
              <a:solidFill>
                <a:srgbClr val="264796"/>
              </a:solidFill>
            </a:endParaRP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0" y="6237290"/>
            <a:ext cx="12192000" cy="636587"/>
            <a:chOff x="0" y="6237312"/>
            <a:chExt cx="12192000" cy="636588"/>
          </a:xfrm>
        </p:grpSpPr>
        <p:pic>
          <p:nvPicPr>
            <p:cNvPr id="14" name="Рисунок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17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AB5503-AEB5-47F0-9385-495D8E6C4335}"/>
              </a:ext>
            </a:extLst>
          </p:cNvPr>
          <p:cNvSpPr txBox="1"/>
          <p:nvPr/>
        </p:nvSpPr>
        <p:spPr>
          <a:xfrm>
            <a:off x="1320478" y="2045791"/>
            <a:ext cx="293535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Химическое загрязнение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Потери энергии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Тепловое загрязнение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Пылевое загрязнение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FDAF8-4F4A-48D4-8774-C7403D608BF1}"/>
              </a:ext>
            </a:extLst>
          </p:cNvPr>
          <p:cNvSpPr txBox="1"/>
          <p:nvPr/>
        </p:nvSpPr>
        <p:spPr>
          <a:xfrm>
            <a:off x="6453458" y="903072"/>
            <a:ext cx="4484367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Снижение температуры газов ниже точки росы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Применение катализаторов, традиционных фильтров, </a:t>
            </a:r>
            <a:r>
              <a:rPr lang="ru-RU" b="1" dirty="0" err="1"/>
              <a:t>теплоутилизаторов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22BC6-0EFF-4AB7-BEBC-0647D8699E68}"/>
              </a:ext>
            </a:extLst>
          </p:cNvPr>
          <p:cNvSpPr txBox="1"/>
          <p:nvPr/>
        </p:nvSpPr>
        <p:spPr>
          <a:xfrm>
            <a:off x="6574257" y="2760701"/>
            <a:ext cx="4493896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Кислоты выпадают в виде конденсата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Низкая температура выбросов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Сбор лишнего тепла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Очистка выбросов от пыли и химических соединений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CE762B71-3E7D-41F4-9470-AEC75D2806CA}"/>
              </a:ext>
            </a:extLst>
          </p:cNvPr>
          <p:cNvSpPr/>
          <p:nvPr/>
        </p:nvSpPr>
        <p:spPr>
          <a:xfrm>
            <a:off x="5092478" y="1115570"/>
            <a:ext cx="1292135" cy="64197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Решение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2E110-C9D5-40E5-AD5E-EC6F8548E341}"/>
              </a:ext>
            </a:extLst>
          </p:cNvPr>
          <p:cNvSpPr txBox="1"/>
          <p:nvPr/>
        </p:nvSpPr>
        <p:spPr>
          <a:xfrm>
            <a:off x="748517" y="912056"/>
            <a:ext cx="4255967" cy="10772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Проблемы </a:t>
            </a:r>
            <a:r>
              <a:rPr lang="ru-RU" sz="1600" dirty="0" err="1"/>
              <a:t>ресурсо</a:t>
            </a:r>
            <a:r>
              <a:rPr lang="ru-RU" sz="1600" dirty="0"/>
              <a:t>- и энергосбережения, экологической и промышленной безопасности при использовании традиционных труб и газоходов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F5BCA6DA-8612-4400-824B-2E8C4041A012}"/>
              </a:ext>
            </a:extLst>
          </p:cNvPr>
          <p:cNvSpPr/>
          <p:nvPr/>
        </p:nvSpPr>
        <p:spPr>
          <a:xfrm rot="5400000">
            <a:off x="8646409" y="2446727"/>
            <a:ext cx="321092" cy="2606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Утилизация тепла дымовых газов: экология с выгодой / Хабр">
            <a:extLst>
              <a:ext uri="{FF2B5EF4-FFF2-40B4-BE49-F238E27FC236}">
                <a16:creationId xmlns:a16="http://schemas.microsoft.com/office/drawing/2014/main" id="{4773D6B6-F3A0-4F7D-881B-46F69A4EB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68" y="3341127"/>
            <a:ext cx="4122891" cy="274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4B9BD5-11AA-4EC6-A6C3-008217678F62}"/>
              </a:ext>
            </a:extLst>
          </p:cNvPr>
          <p:cNvSpPr txBox="1"/>
          <p:nvPr/>
        </p:nvSpPr>
        <p:spPr>
          <a:xfrm rot="16200000">
            <a:off x="5168874" y="4849491"/>
            <a:ext cx="1341687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Проблема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18CCDA-5892-4001-8447-0953EB0828AB}"/>
              </a:ext>
            </a:extLst>
          </p:cNvPr>
          <p:cNvSpPr txBox="1"/>
          <p:nvPr/>
        </p:nvSpPr>
        <p:spPr>
          <a:xfrm>
            <a:off x="6096001" y="4614172"/>
            <a:ext cx="290752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Низкая коррозионная стойкость традиционных материалов.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3F504-F333-45A7-8D98-4945DD632293}"/>
              </a:ext>
            </a:extLst>
          </p:cNvPr>
          <p:cNvSpPr txBox="1"/>
          <p:nvPr/>
        </p:nvSpPr>
        <p:spPr>
          <a:xfrm>
            <a:off x="9683400" y="4559743"/>
            <a:ext cx="21141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Разрушение труб и газоходов конденсатом</a:t>
            </a: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2317BF62-33FF-48DF-8691-D7F80AA1F6BC}"/>
              </a:ext>
            </a:extLst>
          </p:cNvPr>
          <p:cNvSpPr/>
          <p:nvPr/>
        </p:nvSpPr>
        <p:spPr>
          <a:xfrm>
            <a:off x="9077025" y="4884073"/>
            <a:ext cx="532876" cy="3693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836401CA-CD18-4C69-92A4-C828DEF82F56}"/>
              </a:ext>
            </a:extLst>
          </p:cNvPr>
          <p:cNvSpPr/>
          <p:nvPr/>
        </p:nvSpPr>
        <p:spPr>
          <a:xfrm rot="5400000">
            <a:off x="7393258" y="4278407"/>
            <a:ext cx="310535" cy="26066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1FEB93-6989-4BDD-8ABD-CB3830012088}"/>
              </a:ext>
            </a:extLst>
          </p:cNvPr>
          <p:cNvSpPr txBox="1"/>
          <p:nvPr/>
        </p:nvSpPr>
        <p:spPr>
          <a:xfrm>
            <a:off x="6212591" y="5585361"/>
            <a:ext cx="52172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u="sng" dirty="0"/>
              <a:t>Необходимо комплексное решение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7D9D37-4454-45BE-B826-2861742FA371}"/>
              </a:ext>
            </a:extLst>
          </p:cNvPr>
          <p:cNvSpPr txBox="1"/>
          <p:nvPr/>
        </p:nvSpPr>
        <p:spPr>
          <a:xfrm>
            <a:off x="230468" y="2"/>
            <a:ext cx="11961533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Новые типы газоотводящих трактов и систем газоочистки промышленных предприятий </a:t>
            </a:r>
            <a:br>
              <a:rPr lang="ru-RU" sz="2400" b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из композитных и гибридных материалов</a:t>
            </a:r>
          </a:p>
        </p:txBody>
      </p:sp>
      <p:cxnSp>
        <p:nvCxnSpPr>
          <p:cNvPr id="18" name="Прямая соединительная линия 9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>
            <a:off x="0" y="825738"/>
            <a:ext cx="12192000" cy="1586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2"/>
          <p:cNvGrpSpPr>
            <a:grpSpLocks/>
          </p:cNvGrpSpPr>
          <p:nvPr/>
        </p:nvGrpSpPr>
        <p:grpSpPr bwMode="auto">
          <a:xfrm>
            <a:off x="0" y="6221415"/>
            <a:ext cx="12192000" cy="636587"/>
            <a:chOff x="0" y="6237312"/>
            <a:chExt cx="12192000" cy="636588"/>
          </a:xfrm>
        </p:grpSpPr>
        <p:pic>
          <p:nvPicPr>
            <p:cNvPr id="23" name="Рисунок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Рисунок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Прямоугольник 24"/>
          <p:cNvSpPr/>
          <p:nvPr/>
        </p:nvSpPr>
        <p:spPr>
          <a:xfrm>
            <a:off x="3777345" y="6357256"/>
            <a:ext cx="6096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</a:pPr>
            <a:r>
              <a:rPr lang="ru-RU" dirty="0" err="1" smtClean="0">
                <a:solidFill>
                  <a:schemeClr val="bg1"/>
                </a:solidFill>
              </a:rPr>
              <a:t>Мишнев</a:t>
            </a:r>
            <a:r>
              <a:rPr lang="ru-RU" dirty="0" smtClean="0">
                <a:solidFill>
                  <a:schemeClr val="bg1"/>
                </a:solidFill>
              </a:rPr>
              <a:t> М.В., зав. кафедрой </a:t>
            </a:r>
            <a:r>
              <a:rPr lang="ru-RU" dirty="0" err="1" smtClean="0">
                <a:solidFill>
                  <a:schemeClr val="bg1"/>
                </a:solidFill>
              </a:rPr>
              <a:t>СКиС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к.т.н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0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>
            <a:extLst>
              <a:ext uri="{FF2B5EF4-FFF2-40B4-BE49-F238E27FC236}">
                <a16:creationId xmlns:a16="http://schemas.microsoft.com/office/drawing/2014/main" id="{AE2742F0-CBF4-4DB0-9EF4-EB70A4B6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05" y="1325864"/>
            <a:ext cx="5021679" cy="4921436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>
                <a:solidFill>
                  <a:schemeClr val="tx1"/>
                </a:solidFill>
              </a:rPr>
              <a:t>Разработка газоотводящих трактов нового типа</a:t>
            </a:r>
            <a:r>
              <a:rPr lang="ru-RU" sz="1600" dirty="0">
                <a:solidFill>
                  <a:schemeClr val="tx1"/>
                </a:solidFill>
              </a:rPr>
              <a:t>, позволяющих комплексно решить проблемы </a:t>
            </a:r>
            <a:r>
              <a:rPr lang="ru-RU" sz="1600" dirty="0" err="1">
                <a:solidFill>
                  <a:schemeClr val="tx1"/>
                </a:solidFill>
              </a:rPr>
              <a:t>ресурсо</a:t>
            </a:r>
            <a:r>
              <a:rPr lang="ru-RU" sz="1600" dirty="0">
                <a:solidFill>
                  <a:schemeClr val="tx1"/>
                </a:solidFill>
              </a:rPr>
              <a:t>- и энергосбережения, экологической и промышленной безопасности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Исследование физико-механических характеристик композитов </a:t>
            </a:r>
            <a:r>
              <a:rPr lang="ru-RU" sz="1600" dirty="0">
                <a:solidFill>
                  <a:schemeClr val="tx1"/>
                </a:solidFill>
              </a:rPr>
              <a:t>при разных составах и условиях работы.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Исследование изменения аэродинамики газоотводящего тракта </a:t>
            </a:r>
            <a:r>
              <a:rPr lang="ru-RU" sz="1600" dirty="0">
                <a:solidFill>
                  <a:schemeClr val="tx1"/>
                </a:solidFill>
              </a:rPr>
              <a:t>при снижении температуры и повышении влажности отводимых газов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Применение катализаторов </a:t>
            </a:r>
            <a:r>
              <a:rPr lang="ru-RU" sz="1600" dirty="0">
                <a:solidFill>
                  <a:schemeClr val="tx1"/>
                </a:solidFill>
              </a:rPr>
              <a:t>как традиционных, так и нового типа (фотокатализаторы) с возможностью их добавления прямо в состав связующего для композита и установкой источников ультрафиолета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Обеспечение надежности и долговечности </a:t>
            </a:r>
            <a:r>
              <a:rPr lang="ru-RU" sz="1600" dirty="0">
                <a:solidFill>
                  <a:schemeClr val="tx1"/>
                </a:solidFill>
              </a:rPr>
              <a:t>конструкций из композитов при разных температурах отводимых газов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BE891F-6D92-442E-BA33-D7E5460F3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8" t="13869" r="7988" b="8165"/>
          <a:stretch/>
        </p:blipFill>
        <p:spPr>
          <a:xfrm>
            <a:off x="5942624" y="859629"/>
            <a:ext cx="6282736" cy="5133607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6F2678C-7CDC-4986-9BEF-ACE54F04FEA9}"/>
              </a:ext>
            </a:extLst>
          </p:cNvPr>
          <p:cNvSpPr txBox="1">
            <a:spLocks/>
          </p:cNvSpPr>
          <p:nvPr/>
        </p:nvSpPr>
        <p:spPr>
          <a:xfrm>
            <a:off x="1295754" y="882359"/>
            <a:ext cx="3211287" cy="589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u="sng" dirty="0">
                <a:solidFill>
                  <a:schemeClr val="tx1"/>
                </a:solidFill>
              </a:rPr>
              <a:t>ЗАДАЧИ</a:t>
            </a:r>
            <a:r>
              <a:rPr lang="en-US" sz="1600" u="sng" dirty="0">
                <a:solidFill>
                  <a:schemeClr val="tx1"/>
                </a:solidFill>
              </a:rPr>
              <a:t>:</a:t>
            </a:r>
            <a:endParaRPr lang="ru-RU" sz="1600" u="sng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763C6-FEA9-4BE5-9B34-A1EBE3E2E620}"/>
              </a:ext>
            </a:extLst>
          </p:cNvPr>
          <p:cNvSpPr txBox="1"/>
          <p:nvPr/>
        </p:nvSpPr>
        <p:spPr>
          <a:xfrm>
            <a:off x="356433" y="-27887"/>
            <a:ext cx="11643979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Новые типы газоотводящих трактов и систем газоочистки промышленных предприятий из композитных и гибридных материалов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01DDE-E218-458E-9ED7-239CAE4B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215" y="882359"/>
            <a:ext cx="3211287" cy="589498"/>
          </a:xfrm>
        </p:spPr>
        <p:txBody>
          <a:bodyPr>
            <a:noAutofit/>
          </a:bodyPr>
          <a:lstStyle/>
          <a:p>
            <a:pPr algn="ctr"/>
            <a:r>
              <a:rPr lang="ru-RU" sz="1600" u="sng" dirty="0">
                <a:solidFill>
                  <a:schemeClr val="tx1"/>
                </a:solidFill>
              </a:rPr>
              <a:t>Принципиальная схема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57763-548D-46A6-BA81-068B5C5A6CF4}"/>
              </a:ext>
            </a:extLst>
          </p:cNvPr>
          <p:cNvSpPr txBox="1"/>
          <p:nvPr/>
        </p:nvSpPr>
        <p:spPr>
          <a:xfrm>
            <a:off x="7055643" y="5316516"/>
            <a:ext cx="33489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Вместе с конденсатом выпадает большинство загрязняющих компонентов</a:t>
            </a:r>
            <a:endParaRPr lang="ru-RU" sz="1600" dirty="0"/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0" y="6221415"/>
            <a:ext cx="12192000" cy="636587"/>
            <a:chOff x="0" y="6237312"/>
            <a:chExt cx="12192000" cy="636588"/>
          </a:xfrm>
        </p:grpSpPr>
        <p:pic>
          <p:nvPicPr>
            <p:cNvPr id="12" name="Рисунок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Рисунок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3777345" y="6357256"/>
            <a:ext cx="6096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</a:pPr>
            <a:r>
              <a:rPr lang="ru-RU" dirty="0" err="1" smtClean="0">
                <a:solidFill>
                  <a:schemeClr val="bg1"/>
                </a:solidFill>
              </a:rPr>
              <a:t>Мишнев</a:t>
            </a:r>
            <a:r>
              <a:rPr lang="ru-RU" dirty="0" smtClean="0">
                <a:solidFill>
                  <a:schemeClr val="bg1"/>
                </a:solidFill>
              </a:rPr>
              <a:t> М.В., зав. кафедрой </a:t>
            </a:r>
            <a:r>
              <a:rPr lang="ru-RU" dirty="0" err="1" smtClean="0">
                <a:solidFill>
                  <a:schemeClr val="bg1"/>
                </a:solidFill>
              </a:rPr>
              <a:t>СКиС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к.т.н</a:t>
            </a:r>
            <a:endParaRPr lang="ru-RU" dirty="0" smtClean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 flipV="1">
            <a:off x="0" y="762000"/>
            <a:ext cx="12192000" cy="20183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73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F2F110-8A41-400D-9B7D-570EA56DD87C}"/>
              </a:ext>
            </a:extLst>
          </p:cNvPr>
          <p:cNvSpPr txBox="1"/>
          <p:nvPr/>
        </p:nvSpPr>
        <p:spPr>
          <a:xfrm>
            <a:off x="356433" y="4773"/>
            <a:ext cx="11643979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Новые типы газоотводящих трактов и систем газоочистки промышленных предприятий из композитных и гибридных материалов</a:t>
            </a:r>
          </a:p>
        </p:txBody>
      </p:sp>
      <p:pic>
        <p:nvPicPr>
          <p:cNvPr id="3074" name="Picture 2" descr="https://sun9-62.userapi.com/impg/UsPtuUJFIx-U5He4f68H24u7carstuns5UhwpQ/WqgTuq9gr2U.jpg?size=1440x1920&amp;quality=96&amp;sign=57dccb63f84b61794a46df736b7d2dfc&amp;type=album">
            <a:extLst>
              <a:ext uri="{FF2B5EF4-FFF2-40B4-BE49-F238E27FC236}">
                <a16:creationId xmlns:a16="http://schemas.microsoft.com/office/drawing/2014/main" id="{3C7D6B4F-5AA1-48CB-9C2D-F750B8D60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3" y="1214777"/>
            <a:ext cx="322326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1798BE-A136-4C15-A52A-981793E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209" y="1479965"/>
            <a:ext cx="3750308" cy="16142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2605A6-6B60-4AB1-9300-069A34F37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637" y="3385388"/>
            <a:ext cx="3712441" cy="2281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1F1EB5-CE0C-41D9-BC34-299DD44271C3}"/>
              </a:ext>
            </a:extLst>
          </p:cNvPr>
          <p:cNvSpPr txBox="1"/>
          <p:nvPr/>
        </p:nvSpPr>
        <p:spPr>
          <a:xfrm>
            <a:off x="1117450" y="943803"/>
            <a:ext cx="2018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Испытания композитов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258B97-94AC-4EFC-A948-FF69441C34FB}"/>
              </a:ext>
            </a:extLst>
          </p:cNvPr>
          <p:cNvSpPr txBox="1"/>
          <p:nvPr/>
        </p:nvSpPr>
        <p:spPr>
          <a:xfrm>
            <a:off x="4938422" y="909063"/>
            <a:ext cx="6026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Исследование микроструктуры материалов и прогнозирование их свойств</a:t>
            </a:r>
            <a:br>
              <a:rPr lang="ru-RU" sz="1400" b="1" dirty="0"/>
            </a:br>
            <a:r>
              <a:rPr lang="ru-RU" sz="1400" b="1" dirty="0"/>
              <a:t>на основе численного моделирования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8FEA41-D3CD-469E-8146-34DCB083F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70889" y="3252367"/>
            <a:ext cx="2004625" cy="1131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4DC46D-FD46-4C5B-BF8A-79F462D26D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57"/>
          <a:stretch/>
        </p:blipFill>
        <p:spPr bwMode="auto">
          <a:xfrm>
            <a:off x="8410341" y="1523507"/>
            <a:ext cx="2856489" cy="17799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B2F68E-F546-4497-9DA0-974EACA38A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9"/>
          <a:stretch/>
        </p:blipFill>
        <p:spPr bwMode="auto">
          <a:xfrm>
            <a:off x="10331835" y="3296894"/>
            <a:ext cx="1526668" cy="11091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86B14C7-EC8B-463B-AB64-E8BC77E30F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381" y="4487899"/>
            <a:ext cx="3621809" cy="1280037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>
            <a:off x="0" y="869269"/>
            <a:ext cx="12192000" cy="1588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0" y="6221415"/>
            <a:ext cx="12192000" cy="636587"/>
            <a:chOff x="0" y="6237312"/>
            <a:chExt cx="12192000" cy="636588"/>
          </a:xfrm>
        </p:grpSpPr>
        <p:pic>
          <p:nvPicPr>
            <p:cNvPr id="18" name="Рисунок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/>
          <p:cNvSpPr/>
          <p:nvPr/>
        </p:nvSpPr>
        <p:spPr>
          <a:xfrm>
            <a:off x="3777345" y="6357256"/>
            <a:ext cx="6096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</a:pPr>
            <a:r>
              <a:rPr lang="ru-RU" dirty="0" err="1" smtClean="0">
                <a:solidFill>
                  <a:schemeClr val="bg1"/>
                </a:solidFill>
              </a:rPr>
              <a:t>Мишнев</a:t>
            </a:r>
            <a:r>
              <a:rPr lang="ru-RU" dirty="0" smtClean="0">
                <a:solidFill>
                  <a:schemeClr val="bg1"/>
                </a:solidFill>
              </a:rPr>
              <a:t> М.В., зав. кафедрой </a:t>
            </a:r>
            <a:r>
              <a:rPr lang="ru-RU" dirty="0" err="1" smtClean="0">
                <a:solidFill>
                  <a:schemeClr val="bg1"/>
                </a:solidFill>
              </a:rPr>
              <a:t>СКиС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к.т.н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15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569" y="5133933"/>
            <a:ext cx="11166383" cy="1435531"/>
          </a:xfrm>
        </p:spPr>
        <p:txBody>
          <a:bodyPr>
            <a:noAutofit/>
          </a:bodyPr>
          <a:lstStyle/>
          <a:p>
            <a:r>
              <a:rPr lang="ru-RU" sz="1500" dirty="0">
                <a:solidFill>
                  <a:schemeClr val="tx1"/>
                </a:solidFill>
              </a:rPr>
              <a:t>Создание конечно-элементной параметрической модели в рамках данной работы позволит:</a:t>
            </a:r>
            <a:br>
              <a:rPr lang="ru-RU" sz="1500" dirty="0">
                <a:solidFill>
                  <a:schemeClr val="tx1"/>
                </a:solidFill>
              </a:rPr>
            </a:br>
            <a:r>
              <a:rPr lang="ru-RU" sz="1500" dirty="0">
                <a:solidFill>
                  <a:schemeClr val="tx1"/>
                </a:solidFill>
              </a:rPr>
              <a:t>- оценить аэродинамику газоотводящего тракта;</a:t>
            </a:r>
            <a:br>
              <a:rPr lang="ru-RU" sz="1500" dirty="0">
                <a:solidFill>
                  <a:schemeClr val="tx1"/>
                </a:solidFill>
              </a:rPr>
            </a:br>
            <a:r>
              <a:rPr lang="ru-RU" sz="1500" dirty="0">
                <a:solidFill>
                  <a:schemeClr val="tx1"/>
                </a:solidFill>
              </a:rPr>
              <a:t>- установить температурный режим внутри него; </a:t>
            </a:r>
            <a:br>
              <a:rPr lang="ru-RU" sz="1500" dirty="0">
                <a:solidFill>
                  <a:schemeClr val="tx1"/>
                </a:solidFill>
              </a:rPr>
            </a:br>
            <a:r>
              <a:rPr lang="ru-RU" sz="1500" dirty="0">
                <a:solidFill>
                  <a:schemeClr val="tx1"/>
                </a:solidFill>
              </a:rPr>
              <a:t>- определить зоны и интенсивность конденсации; </a:t>
            </a:r>
            <a:br>
              <a:rPr lang="ru-RU" sz="1500" dirty="0">
                <a:solidFill>
                  <a:schemeClr val="tx1"/>
                </a:solidFill>
              </a:rPr>
            </a:br>
            <a:r>
              <a:rPr lang="ru-RU" sz="1500" dirty="0">
                <a:solidFill>
                  <a:schemeClr val="tx1"/>
                </a:solidFill>
              </a:rPr>
              <a:t>- выяснить химический состав конденсатов и исходящих в атмосферу газов. </a:t>
            </a:r>
            <a:br>
              <a:rPr lang="ru-RU" sz="1500" dirty="0">
                <a:solidFill>
                  <a:schemeClr val="tx1"/>
                </a:solidFill>
              </a:rPr>
            </a:br>
            <a:r>
              <a:rPr lang="ru-RU" sz="1500" dirty="0">
                <a:solidFill>
                  <a:schemeClr val="tx1"/>
                </a:solidFill>
              </a:rPr>
              <a:t>Это даст возможность, определить параметры необходимые для обеспечения экологически-безопасной работы газохода.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8" y="247112"/>
            <a:ext cx="2527083" cy="36775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52" y="247113"/>
            <a:ext cx="2493016" cy="1818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53" y="2090387"/>
            <a:ext cx="2493017" cy="18223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1" y="2090385"/>
            <a:ext cx="2496844" cy="18343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95" y="247112"/>
            <a:ext cx="2493100" cy="1817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59" y="591589"/>
            <a:ext cx="2476847" cy="29531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9" y="3957448"/>
            <a:ext cx="11707119" cy="11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84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6596"/>
            <a:ext cx="7551427" cy="3311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74" y="4840913"/>
            <a:ext cx="11380335" cy="2005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868" y="246499"/>
            <a:ext cx="3046717" cy="4594412"/>
          </a:xfrm>
          <a:prstGeom prst="rect">
            <a:avLst/>
          </a:prstGeom>
        </p:spPr>
      </p:pic>
      <p:sp>
        <p:nvSpPr>
          <p:cNvPr id="7" name="Прямоугольник 52">
            <a:extLst>
              <a:ext uri="{FF2B5EF4-FFF2-40B4-BE49-F238E27FC236}">
                <a16:creationId xmlns:a16="http://schemas.microsoft.com/office/drawing/2014/main" id="{E9572F46-82E6-4B8F-9E7C-81143F0C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58" y="-7334"/>
            <a:ext cx="79208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400" b="1" dirty="0" err="1">
                <a:solidFill>
                  <a:srgbClr val="264796"/>
                </a:solidFill>
              </a:rPr>
              <a:t>Биоразлагаемые</a:t>
            </a:r>
            <a:r>
              <a:rPr lang="ru-RU" sz="2400" b="1" dirty="0">
                <a:solidFill>
                  <a:srgbClr val="264796"/>
                </a:solidFill>
              </a:rPr>
              <a:t> материалы для одноразовой посуды и пищевых пленок (И.Ю. </a:t>
            </a:r>
            <a:r>
              <a:rPr lang="ru-RU" sz="2400" b="1" dirty="0" err="1">
                <a:solidFill>
                  <a:srgbClr val="264796"/>
                </a:solidFill>
              </a:rPr>
              <a:t>Потороко</a:t>
            </a:r>
            <a:r>
              <a:rPr lang="ru-RU" sz="2400" b="1" dirty="0">
                <a:solidFill>
                  <a:srgbClr val="264796"/>
                </a:solidFill>
              </a:rPr>
              <a:t>)</a:t>
            </a:r>
            <a:endParaRPr lang="ru-RU" altLang="ru-RU" sz="2400" b="1" dirty="0">
              <a:solidFill>
                <a:srgbClr val="264796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3218" y="-7334"/>
            <a:ext cx="935783" cy="935782"/>
          </a:xfrm>
          <a:prstGeom prst="rect">
            <a:avLst/>
          </a:prstGeom>
        </p:spPr>
      </p:pic>
      <p:cxnSp>
        <p:nvCxnSpPr>
          <p:cNvPr id="8" name="Прямая соединительная линия 9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 flipV="1">
            <a:off x="149675" y="827316"/>
            <a:ext cx="7720693" cy="9299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185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88330F1-4C58-4B8A-A0D1-2B162C21DA13}"/>
              </a:ext>
            </a:extLst>
          </p:cNvPr>
          <p:cNvSpPr/>
          <p:nvPr/>
        </p:nvSpPr>
        <p:spPr>
          <a:xfrm>
            <a:off x="0" y="0"/>
            <a:ext cx="1186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-экологического каркаса города. Рекомендации по озеленению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(научный руководитель доц., к.х.н. Крупнова Т.Г.,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krupnovatg@susu.ru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D42429-18B8-433E-9455-B7EA82A313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014" y="2395584"/>
            <a:ext cx="7868395" cy="38580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BF85B8-6CC9-4676-899A-AB171487B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090" y="4681113"/>
            <a:ext cx="3660268" cy="15398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C37A7F-704E-48E8-B36C-E0A154AB038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7457" y="838334"/>
            <a:ext cx="3918858" cy="28915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6C6210-311B-42A5-B93E-0ED38AC07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138" y="3164154"/>
            <a:ext cx="3655679" cy="15398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3BB47A-B731-4B61-B848-ED6571E3534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2812" y="909996"/>
            <a:ext cx="3746825" cy="27118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4CD50F-A6AC-40E6-B17F-B130B31FD1A7}"/>
              </a:ext>
            </a:extLst>
          </p:cNvPr>
          <p:cNvSpPr txBox="1"/>
          <p:nvPr/>
        </p:nvSpPr>
        <p:spPr>
          <a:xfrm>
            <a:off x="8674835" y="1073281"/>
            <a:ext cx="32729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b="0" dirty="0">
                <a:solidFill>
                  <a:schemeClr val="tx1"/>
                </a:solidFill>
              </a:rPr>
              <a:t>Стратегии озеленения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b="0" dirty="0">
                <a:solidFill>
                  <a:schemeClr val="tx1"/>
                </a:solidFill>
              </a:rPr>
              <a:t>Расчет снижения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ru-RU" sz="1800" b="0" dirty="0">
                <a:solidFill>
                  <a:schemeClr val="tx1"/>
                </a:solidFill>
              </a:rPr>
              <a:t>загрязнения 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ru-RU" sz="1800" b="0" dirty="0">
                <a:solidFill>
                  <a:schemeClr val="tx1"/>
                </a:solidFill>
              </a:rPr>
              <a:t>воздуха</a:t>
            </a:r>
          </a:p>
          <a:p>
            <a:pPr algn="just"/>
            <a:r>
              <a:rPr lang="ru-RU" dirty="0"/>
              <a:t>за счет зеленых насаждений на участке пр. Ленина в районе </a:t>
            </a:r>
            <a:r>
              <a:rPr lang="ru-RU" dirty="0" err="1"/>
              <a:t>ЮУрГУ</a:t>
            </a:r>
            <a:r>
              <a:rPr lang="ru-RU" dirty="0"/>
              <a:t> в ПО </a:t>
            </a:r>
            <a:r>
              <a:rPr lang="en-US" dirty="0"/>
              <a:t>ENVI-MET</a:t>
            </a:r>
            <a:endParaRPr lang="ru-RU" sz="1800" b="0" dirty="0">
              <a:solidFill>
                <a:schemeClr val="tx1"/>
              </a:solidFill>
            </a:endParaRPr>
          </a:p>
        </p:txBody>
      </p:sp>
      <p:pic>
        <p:nvPicPr>
          <p:cNvPr id="9" name="Picture 6" descr="ÐÐ°ÑÑÐ¸Ð½ÐºÐ¸ Ð¿Ð¾ Ð·Ð°Ð¿ÑÐ¾ÑÑ cloud sig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293" y="-26203"/>
            <a:ext cx="989311" cy="98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0" y="6237290"/>
            <a:ext cx="12192000" cy="636587"/>
            <a:chOff x="0" y="6237312"/>
            <a:chExt cx="12192000" cy="636588"/>
          </a:xfrm>
        </p:grpSpPr>
        <p:pic>
          <p:nvPicPr>
            <p:cNvPr id="14" name="Рисунок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99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68305E-54B9-4110-8BA4-2A2996AD6584}"/>
              </a:ext>
            </a:extLst>
          </p:cNvPr>
          <p:cNvSpPr/>
          <p:nvPr/>
        </p:nvSpPr>
        <p:spPr>
          <a:xfrm>
            <a:off x="168102" y="195790"/>
            <a:ext cx="118681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 по проблеме загрязнения атмосферного воздуха формальдегидом 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(научный руководитель доц., к.х.н. Крупнова Т.Г., 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krupnovatg@susu.ru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партнер –Челябинский ЦГМС - филиал ФГБУ "Уральское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УГМС«)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33FC78-9698-40C1-9D51-1DE0D1192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081" y="6338316"/>
            <a:ext cx="1944489" cy="3672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9EB8BA-4CCF-4DA4-9431-581BEF69C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2" y="6338316"/>
            <a:ext cx="1944489" cy="5196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932FB5-859E-482D-8B3A-CC0CAF7F3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011" y="1300806"/>
            <a:ext cx="9069317" cy="4764715"/>
          </a:xfrm>
          <a:prstGeom prst="rect">
            <a:avLst/>
          </a:prstGeom>
        </p:spPr>
      </p:pic>
      <p:pic>
        <p:nvPicPr>
          <p:cNvPr id="7" name="Picture 6" descr="ÐÐ°ÑÑÐ¸Ð½ÐºÐ¸ Ð¿Ð¾ Ð·Ð°Ð¿ÑÐ¾ÑÑ cloud sig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010" y="-33610"/>
            <a:ext cx="989311" cy="98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 cstate="print"/>
          <a:srcRect r="4798"/>
          <a:stretch>
            <a:fillRect/>
          </a:stretch>
        </p:blipFill>
        <p:spPr bwMode="auto">
          <a:xfrm>
            <a:off x="1001495" y="2571744"/>
            <a:ext cx="4967423" cy="285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16600"/>
            <a:ext cx="1143000" cy="1041400"/>
          </a:xfrm>
          <a:prstGeom prst="rect">
            <a:avLst/>
          </a:prstGeom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2" y="46166"/>
            <a:ext cx="246385" cy="40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69" tIns="60984" rIns="121969" bIns="60984" anchor="ctr">
            <a:spAutoFit/>
          </a:bodyPr>
          <a:lstStyle/>
          <a:p>
            <a:endParaRPr lang="en-US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09" y="6191271"/>
            <a:ext cx="66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91A9262-012E-4A3B-96A3-A310C74E649E}" type="slidenum">
              <a:rPr lang="ru-RU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0460" y="5715016"/>
            <a:ext cx="323852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 проекта</a:t>
            </a:r>
            <a:endParaRPr lang="en-US" sz="18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858005" y="5524549"/>
            <a:ext cx="3905235" cy="17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-12701" rIns="0" bIns="-12701" anchor="ctr">
            <a:spAutoFit/>
          </a:bodyPr>
          <a:lstStyle/>
          <a:p>
            <a:pPr algn="ctr"/>
            <a:r>
              <a:rPr lang="ru-RU" sz="1333" dirty="0">
                <a:latin typeface="Arial" pitchFamily="34" charset="0"/>
                <a:cs typeface="Arial" pitchFamily="34" charset="0"/>
              </a:rPr>
              <a:t>Рисунок 2 – Рабочий экран</a:t>
            </a:r>
            <a:endParaRPr lang="ru-RU" altLang="ru-RU" sz="1333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8131" y="2"/>
            <a:ext cx="12409664" cy="1416099"/>
            <a:chOff x="-20910" y="0"/>
            <a:chExt cx="9345438" cy="1062074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0910" y="4799"/>
              <a:ext cx="9134475" cy="1057275"/>
            </a:xfrm>
            <a:prstGeom prst="rect">
              <a:avLst/>
            </a:prstGeom>
          </p:spPr>
        </p:pic>
        <p:pic>
          <p:nvPicPr>
            <p:cNvPr id="26" name="Picture 4" descr="Челябинск | Студенты ЮУрГУ в новом учебном году станут изучать бережливое  производство - БезФормата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29486" y="0"/>
              <a:ext cx="1928794" cy="753659"/>
            </a:xfrm>
            <a:prstGeom prst="rect">
              <a:avLst/>
            </a:prstGeom>
            <a:noFill/>
          </p:spPr>
        </p:pic>
        <p:sp>
          <p:nvSpPr>
            <p:cNvPr id="27" name="Rectangle 4"/>
            <p:cNvSpPr txBox="1">
              <a:spLocks noChangeArrowheads="1"/>
            </p:cNvSpPr>
            <p:nvPr/>
          </p:nvSpPr>
          <p:spPr bwMode="auto">
            <a:xfrm>
              <a:off x="323340" y="129287"/>
              <a:ext cx="9001188" cy="788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-12701" rIns="0" bIns="-12701" anchor="ctr">
              <a:spAutoFit/>
            </a:bodyPr>
            <a:lstStyle/>
            <a:p>
              <a:r>
                <a:rPr lang="ru-RU" altLang="ru-RU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Комплекс экологического  мониторинга и прогнозирования  </a:t>
              </a:r>
              <a:br>
                <a:rPr lang="ru-RU" altLang="ru-RU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		</a:t>
              </a:r>
              <a:r>
                <a:rPr lang="ru-RU" altLang="ru-RU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ЭКОМОНИТОР </a:t>
              </a:r>
              <a:r>
                <a:rPr lang="ru-RU" alt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alt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Дрозин</a:t>
              </a:r>
              <a:r>
                <a:rPr lang="ru-RU" alt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Д.А.)</a:t>
              </a:r>
            </a:p>
            <a:p>
              <a:pPr indent="2984425"/>
              <a:r>
                <a:rPr lang="ru-RU" alt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система управления экологическими рисками  промышленных предприятий</a:t>
              </a:r>
            </a:p>
          </p:txBody>
        </p:sp>
      </p:grpSp>
      <p:pic>
        <p:nvPicPr>
          <p:cNvPr id="29" name="Picture 10" descr="https://krasnoarmeyka.ru/all_news/obyavlenie-ot-ministerstva-ekologii-chelyabinskoi-oblasti/@@download/image/bi.php.jpg">
            <a:extLst>
              <a:ext uri="{FF2B5EF4-FFF2-40B4-BE49-F238E27FC236}">
                <a16:creationId xmlns:a16="http://schemas.microsoft.com/office/drawing/2014/main" id="{5DF389E5-614A-4D1D-8566-81AE3A978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144783" y="6152645"/>
            <a:ext cx="1471175" cy="60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/>
          <p:nvPr/>
        </p:nvPicPr>
        <p:blipFill>
          <a:blip r:embed="rId9" cstate="print"/>
          <a:srcRect b="5159"/>
          <a:stretch>
            <a:fillRect/>
          </a:stretch>
        </p:blipFill>
        <p:spPr bwMode="auto">
          <a:xfrm>
            <a:off x="6286501" y="2571747"/>
            <a:ext cx="5238787" cy="288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Дима\ProjectEcomonitor\Командировка\Доклад перед Сушко зам губернатора_21.01.2021\Logo Metran.png"/>
          <p:cNvPicPr>
            <a:picLocks noChangeAspect="1" noChangeArrowheads="1"/>
          </p:cNvPicPr>
          <p:nvPr/>
        </p:nvPicPr>
        <p:blipFill>
          <a:blip r:embed="rId10"/>
          <a:srcRect t="35334" b="37999"/>
          <a:stretch>
            <a:fillRect/>
          </a:stretch>
        </p:blipFill>
        <p:spPr bwMode="auto">
          <a:xfrm>
            <a:off x="6427101" y="6063342"/>
            <a:ext cx="2500223" cy="666731"/>
          </a:xfrm>
          <a:prstGeom prst="rect">
            <a:avLst/>
          </a:prstGeom>
          <a:noFill/>
        </p:spPr>
      </p:pic>
      <p:pic>
        <p:nvPicPr>
          <p:cNvPr id="21" name="Рисунок 5"/>
          <p:cNvPicPr>
            <a:picLocks noChangeAspect="1" noChangeArrowheads="1"/>
          </p:cNvPicPr>
          <p:nvPr/>
        </p:nvPicPr>
        <p:blipFill>
          <a:blip r:embed="rId11" cstate="print"/>
          <a:srcRect l="21848" t="8935" r="22121" b="17764"/>
          <a:stretch>
            <a:fillRect/>
          </a:stretch>
        </p:blipFill>
        <p:spPr bwMode="auto">
          <a:xfrm>
            <a:off x="9139490" y="5994422"/>
            <a:ext cx="1568783" cy="76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 descr="Звукоизоляция Технониколь цена в магазине Фабрика Тишины"/>
          <p:cNvPicPr>
            <a:picLocks noChangeAspect="1" noChangeArrowheads="1"/>
          </p:cNvPicPr>
          <p:nvPr/>
        </p:nvPicPr>
        <p:blipFill>
          <a:blip r:embed="rId12" cstate="print"/>
          <a:srcRect t="19292" b="24211"/>
          <a:stretch>
            <a:fillRect/>
          </a:stretch>
        </p:blipFill>
        <p:spPr bwMode="auto">
          <a:xfrm>
            <a:off x="4031331" y="6000768"/>
            <a:ext cx="2204311" cy="857232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006252" y="6026152"/>
          <a:ext cx="831848" cy="831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CorelDRAW" r:id="rId13" imgW="4894560" imgH="4894560" progId="">
                  <p:embed/>
                </p:oleObj>
              </mc:Choice>
              <mc:Fallback>
                <p:oleObj name="CorelDRAW" r:id="rId13" imgW="4894560" imgH="489456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52" y="6026152"/>
                        <a:ext cx="831848" cy="8318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6" descr="https://s.vtambove.ru/localStorage/resize/1020x-/news/f2/0a/45/d9/f20a45d9.jpg">
            <a:extLst>
              <a:ext uri="{FF2B5EF4-FFF2-40B4-BE49-F238E27FC236}">
                <a16:creationId xmlns:a16="http://schemas.microsoft.com/office/drawing/2014/main" id="{8739B433-5AE3-41C3-B00F-18D353F9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0698798" y="6016832"/>
            <a:ext cx="1493204" cy="8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761964" y="5524546"/>
            <a:ext cx="5619789" cy="17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-12701" rIns="0" bIns="-12701" anchor="ctr">
            <a:spAutoFit/>
          </a:bodyPr>
          <a:lstStyle/>
          <a:p>
            <a:pPr algn="ctr"/>
            <a:r>
              <a:rPr lang="ru-RU" sz="1333" dirty="0">
                <a:latin typeface="Arial" pitchFamily="34" charset="0"/>
                <a:cs typeface="Arial" pitchFamily="34" charset="0"/>
              </a:rPr>
              <a:t>Рисунок 1– Архитектура системы экологического мониторинга</a:t>
            </a:r>
            <a:endParaRPr lang="ru-RU" altLang="ru-RU" sz="1333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0" y="1523987"/>
            <a:ext cx="11701677" cy="10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Визуализация</a:t>
            </a: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текущей экологической ситуации </a:t>
            </a:r>
            <a:r>
              <a:rPr lang="ru-RU" sz="1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оперативном режиме</a:t>
            </a: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2000"/>
              </a:lnSpc>
            </a:pP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</a:t>
            </a: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экологической обстановки и управление экологическими рисками предприятия.</a:t>
            </a:r>
          </a:p>
          <a:p>
            <a:pPr algn="just">
              <a:lnSpc>
                <a:spcPct val="112000"/>
              </a:lnSpc>
            </a:pP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Автоматизированный анализ </a:t>
            </a:r>
            <a:r>
              <a:rPr lang="ru-RU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по выбросам в атмосферный воздух.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0" y="1238236"/>
            <a:ext cx="6858048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назначение программного комплекса «Экомонитор»</a:t>
            </a:r>
            <a:endParaRPr lang="en-US" sz="18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/>
          <p:nvPr/>
        </p:nvPicPr>
        <p:blipFill>
          <a:blip r:embed="rId9" cstate="print"/>
          <a:srcRect b="5159"/>
          <a:stretch>
            <a:fillRect/>
          </a:stretch>
        </p:blipFill>
        <p:spPr bwMode="auto">
          <a:xfrm>
            <a:off x="6195061" y="2590035"/>
            <a:ext cx="5238787" cy="288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67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53AB7B1-5619-47D9-B9C9-D18306C9F44F}"/>
              </a:ext>
            </a:extLst>
          </p:cNvPr>
          <p:cNvCxnSpPr>
            <a:cxnSpLocks/>
          </p:cNvCxnSpPr>
          <p:nvPr/>
        </p:nvCxnSpPr>
        <p:spPr>
          <a:xfrm>
            <a:off x="1847851" y="981075"/>
            <a:ext cx="8496300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52">
            <a:extLst>
              <a:ext uri="{FF2B5EF4-FFF2-40B4-BE49-F238E27FC236}">
                <a16:creationId xmlns:a16="http://schemas.microsoft.com/office/drawing/2014/main" id="{E9572F46-82E6-4B8F-9E7C-81143F0C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7570" y="188206"/>
            <a:ext cx="75689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400" b="1" dirty="0">
                <a:solidFill>
                  <a:srgbClr val="264796"/>
                </a:solidFill>
              </a:rPr>
              <a:t>Мониторинг выбросов загрязняющих веществ от автотранспорта (В.Д. </a:t>
            </a:r>
            <a:r>
              <a:rPr lang="ru-RU" sz="2400" b="1" dirty="0" err="1">
                <a:solidFill>
                  <a:srgbClr val="264796"/>
                </a:solidFill>
              </a:rPr>
              <a:t>Шепелёв</a:t>
            </a:r>
            <a:r>
              <a:rPr lang="ru-RU" sz="2400" b="1" dirty="0">
                <a:solidFill>
                  <a:srgbClr val="264796"/>
                </a:solidFill>
              </a:rPr>
              <a:t>)</a:t>
            </a:r>
            <a:endParaRPr lang="ru-RU" altLang="ru-RU" sz="2400" dirty="0">
              <a:solidFill>
                <a:srgbClr val="264796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5E0D7E7-FD9E-4845-8837-FEE6CE9E58BB}"/>
              </a:ext>
            </a:extLst>
          </p:cNvPr>
          <p:cNvCxnSpPr>
            <a:cxnSpLocks/>
          </p:cNvCxnSpPr>
          <p:nvPr/>
        </p:nvCxnSpPr>
        <p:spPr>
          <a:xfrm>
            <a:off x="5232400" y="6350000"/>
            <a:ext cx="0" cy="3238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2B13734-1330-477F-9B4D-9B33456E0D29}"/>
              </a:ext>
            </a:extLst>
          </p:cNvPr>
          <p:cNvCxnSpPr>
            <a:cxnSpLocks/>
          </p:cNvCxnSpPr>
          <p:nvPr/>
        </p:nvCxnSpPr>
        <p:spPr>
          <a:xfrm>
            <a:off x="8112125" y="6350000"/>
            <a:ext cx="0" cy="3238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6" descr="ÐÐ°ÑÑÐ¸Ð½ÐºÐ¸ Ð¿Ð¾ Ð·Ð°Ð¿ÑÐ¾ÑÑ cloud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471" y="-33610"/>
            <a:ext cx="989311" cy="98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94BBD-FE6C-4B1F-B30C-54A1D4230B8A}" type="slidenum">
              <a:rPr lang="ru-RU" altLang="ru-RU" sz="1800" b="1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ru-RU" altLang="ru-RU" sz="18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83" y="1184364"/>
            <a:ext cx="7521884" cy="4849636"/>
          </a:xfrm>
          <a:prstGeom prst="rect">
            <a:avLst/>
          </a:prstGeom>
        </p:spPr>
      </p:pic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0" y="6237290"/>
            <a:ext cx="12192000" cy="636587"/>
            <a:chOff x="0" y="6237312"/>
            <a:chExt cx="12192000" cy="636588"/>
          </a:xfrm>
        </p:grpSpPr>
        <p:pic>
          <p:nvPicPr>
            <p:cNvPr id="16" name="Рисунок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13" y="1093788"/>
            <a:ext cx="3781628" cy="501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53AB7B1-5619-47D9-B9C9-D18306C9F44F}"/>
              </a:ext>
            </a:extLst>
          </p:cNvPr>
          <p:cNvCxnSpPr>
            <a:cxnSpLocks/>
          </p:cNvCxnSpPr>
          <p:nvPr/>
        </p:nvCxnSpPr>
        <p:spPr>
          <a:xfrm>
            <a:off x="1811339" y="1021656"/>
            <a:ext cx="8496300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52">
            <a:extLst>
              <a:ext uri="{FF2B5EF4-FFF2-40B4-BE49-F238E27FC236}">
                <a16:creationId xmlns:a16="http://schemas.microsoft.com/office/drawing/2014/main" id="{E9572F46-82E6-4B8F-9E7C-81143F0C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943" y="341341"/>
            <a:ext cx="96773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264796"/>
                </a:solidFill>
              </a:rPr>
              <a:t>Проект «Сорбент» </a:t>
            </a:r>
            <a:endParaRPr lang="ru-RU" altLang="ru-RU" sz="2800" dirty="0">
              <a:solidFill>
                <a:srgbClr val="264796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5E0D7E7-FD9E-4845-8837-FEE6CE9E58BB}"/>
              </a:ext>
            </a:extLst>
          </p:cNvPr>
          <p:cNvCxnSpPr>
            <a:cxnSpLocks/>
          </p:cNvCxnSpPr>
          <p:nvPr/>
        </p:nvCxnSpPr>
        <p:spPr>
          <a:xfrm>
            <a:off x="5232400" y="6350000"/>
            <a:ext cx="0" cy="3238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2B13734-1330-477F-9B4D-9B33456E0D29}"/>
              </a:ext>
            </a:extLst>
          </p:cNvPr>
          <p:cNvCxnSpPr>
            <a:cxnSpLocks/>
          </p:cNvCxnSpPr>
          <p:nvPr/>
        </p:nvCxnSpPr>
        <p:spPr>
          <a:xfrm>
            <a:off x="8112125" y="6350000"/>
            <a:ext cx="0" cy="3238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Rectangle 3">
            <a:extLst>
              <a:ext uri="{FF2B5EF4-FFF2-40B4-BE49-F238E27FC236}">
                <a16:creationId xmlns:a16="http://schemas.microsoft.com/office/drawing/2014/main" id="{8B69B5F5-2CE3-49F4-9BB4-E024A2FDA06F}"/>
              </a:ext>
            </a:extLst>
          </p:cNvPr>
          <p:cNvSpPr txBox="1">
            <a:spLocks/>
          </p:cNvSpPr>
          <p:nvPr/>
        </p:nvSpPr>
        <p:spPr bwMode="auto">
          <a:xfrm>
            <a:off x="3769875" y="1223290"/>
            <a:ext cx="432048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sz="1950" dirty="0">
                <a:solidFill>
                  <a:srgbClr val="264796"/>
                </a:solidFill>
                <a:latin typeface="Arial" panose="020B0604020202020204" pitchFamily="34" charset="0"/>
              </a:rPr>
              <a:t>Сорбция никеля из </a:t>
            </a:r>
            <a:r>
              <a:rPr lang="ru-RU" altLang="ru-RU" sz="1950" dirty="0" err="1">
                <a:solidFill>
                  <a:srgbClr val="264796"/>
                </a:solidFill>
                <a:latin typeface="Arial" panose="020B0604020202020204" pitchFamily="34" charset="0"/>
              </a:rPr>
              <a:t>промстоков</a:t>
            </a:r>
            <a:endParaRPr lang="ru-RU" altLang="ru-RU" sz="1950" dirty="0">
              <a:solidFill>
                <a:srgbClr val="264796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4" descr="Сорбент исходный">
            <a:extLst>
              <a:ext uri="{FF2B5EF4-FFF2-40B4-BE49-F238E27FC236}">
                <a16:creationId xmlns:a16="http://schemas.microsoft.com/office/drawing/2014/main" id="{2BAC0DA9-8EA6-4EA3-B95C-32401567E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42" y="1690764"/>
            <a:ext cx="4303791" cy="24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Сорбент после сорбции">
            <a:extLst>
              <a:ext uri="{FF2B5EF4-FFF2-40B4-BE49-F238E27FC236}">
                <a16:creationId xmlns:a16="http://schemas.microsoft.com/office/drawing/2014/main" id="{A42A3C41-6A7D-4DF1-B2BD-06AFFA49C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939" y="1690764"/>
            <a:ext cx="4187723" cy="240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18EA588-CF94-40D5-AFD2-466CA0019DA4}"/>
              </a:ext>
            </a:extLst>
          </p:cNvPr>
          <p:cNvSpPr/>
          <p:nvPr/>
        </p:nvSpPr>
        <p:spPr>
          <a:xfrm>
            <a:off x="1853477" y="4569442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64796"/>
                </a:solidFill>
              </a:rPr>
              <a:t>Разработанные сорбенты дешевы и легки в использовании. Отлично зарекомендовали себя в необратимой сорбции не только тяжелых металлов но и радионуклидов. </a:t>
            </a:r>
            <a:endParaRPr lang="ru-RU" sz="2000" dirty="0">
              <a:solidFill>
                <a:srgbClr val="264796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807969" y="2619367"/>
            <a:ext cx="659971" cy="2981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94BBD-FE6C-4B1F-B30C-54A1D4230B8A}" type="slidenum">
              <a:rPr lang="ru-RU" altLang="ru-RU" sz="1800" b="1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ru-RU" altLang="ru-RU" sz="1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7547" y="144626"/>
            <a:ext cx="975707" cy="774370"/>
          </a:xfrm>
          <a:prstGeom prst="rect">
            <a:avLst/>
          </a:prstGeom>
        </p:spPr>
      </p:pic>
      <p:grpSp>
        <p:nvGrpSpPr>
          <p:cNvPr id="16" name="Group 12"/>
          <p:cNvGrpSpPr>
            <a:grpSpLocks/>
          </p:cNvGrpSpPr>
          <p:nvPr/>
        </p:nvGrpSpPr>
        <p:grpSpPr bwMode="auto">
          <a:xfrm>
            <a:off x="0" y="6237290"/>
            <a:ext cx="12192000" cy="636587"/>
            <a:chOff x="0" y="6237312"/>
            <a:chExt cx="12192000" cy="636588"/>
          </a:xfrm>
        </p:grpSpPr>
        <p:pic>
          <p:nvPicPr>
            <p:cNvPr id="17" name="Рисунок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/>
          <p:cNvSpPr/>
          <p:nvPr/>
        </p:nvSpPr>
        <p:spPr>
          <a:xfrm>
            <a:off x="3824032" y="6303220"/>
            <a:ext cx="321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</a:rPr>
              <a:t>Г.Г. Михайлов, Т.М. </a:t>
            </a:r>
            <a:r>
              <a:rPr lang="ru-RU" altLang="ru-RU" b="1" dirty="0" err="1" smtClean="0">
                <a:solidFill>
                  <a:schemeClr val="bg1"/>
                </a:solidFill>
              </a:rPr>
              <a:t>Лонзингер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3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r="22365"/>
          <a:stretch/>
        </p:blipFill>
        <p:spPr>
          <a:xfrm>
            <a:off x="9803004" y="19748"/>
            <a:ext cx="757493" cy="774370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53AB7B1-5619-47D9-B9C9-D18306C9F44F}"/>
              </a:ext>
            </a:extLst>
          </p:cNvPr>
          <p:cNvCxnSpPr>
            <a:cxnSpLocks/>
          </p:cNvCxnSpPr>
          <p:nvPr/>
        </p:nvCxnSpPr>
        <p:spPr>
          <a:xfrm>
            <a:off x="1847851" y="921118"/>
            <a:ext cx="8496300" cy="0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52">
            <a:extLst>
              <a:ext uri="{FF2B5EF4-FFF2-40B4-BE49-F238E27FC236}">
                <a16:creationId xmlns:a16="http://schemas.microsoft.com/office/drawing/2014/main" id="{E9572F46-82E6-4B8F-9E7C-81143F0C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991" y="189258"/>
            <a:ext cx="85627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sz="2100" b="1" dirty="0" err="1">
                <a:solidFill>
                  <a:srgbClr val="264796"/>
                </a:solidFill>
              </a:rPr>
              <a:t>Фотокаталитическая</a:t>
            </a:r>
            <a:r>
              <a:rPr lang="ru-RU" sz="2100" b="1" dirty="0">
                <a:solidFill>
                  <a:srgbClr val="264796"/>
                </a:solidFill>
              </a:rPr>
              <a:t> (</a:t>
            </a:r>
            <a:r>
              <a:rPr lang="ru-RU" sz="2100" b="1" dirty="0" err="1">
                <a:solidFill>
                  <a:srgbClr val="264796"/>
                </a:solidFill>
              </a:rPr>
              <a:t>безреагентная</a:t>
            </a:r>
            <a:r>
              <a:rPr lang="ru-RU" sz="2100" b="1" dirty="0">
                <a:solidFill>
                  <a:srgbClr val="264796"/>
                </a:solidFill>
              </a:rPr>
              <a:t>) очистка воды</a:t>
            </a:r>
            <a:br>
              <a:rPr lang="ru-RU" sz="2100" b="1" dirty="0">
                <a:solidFill>
                  <a:srgbClr val="264796"/>
                </a:solidFill>
              </a:rPr>
            </a:br>
            <a:r>
              <a:rPr lang="ru-RU" sz="2100" b="1" dirty="0">
                <a:solidFill>
                  <a:srgbClr val="264796"/>
                </a:solidFill>
              </a:rPr>
              <a:t>от </a:t>
            </a:r>
            <a:r>
              <a:rPr lang="ru-RU" sz="2100" b="1" dirty="0" err="1">
                <a:solidFill>
                  <a:srgbClr val="264796"/>
                </a:solidFill>
              </a:rPr>
              <a:t>трудноокисляемых</a:t>
            </a:r>
            <a:r>
              <a:rPr lang="ru-RU" sz="2100" b="1" dirty="0">
                <a:solidFill>
                  <a:srgbClr val="264796"/>
                </a:solidFill>
              </a:rPr>
              <a:t> органических загрязнений (В.В. </a:t>
            </a:r>
            <a:r>
              <a:rPr lang="ru-RU" sz="2100" b="1" dirty="0" err="1">
                <a:solidFill>
                  <a:srgbClr val="264796"/>
                </a:solidFill>
              </a:rPr>
              <a:t>Авдин</a:t>
            </a:r>
            <a:r>
              <a:rPr lang="ru-RU" sz="2100" b="1" dirty="0">
                <a:solidFill>
                  <a:srgbClr val="264796"/>
                </a:solidFill>
              </a:rPr>
              <a:t>)</a:t>
            </a:r>
            <a:endParaRPr lang="ru-RU" altLang="ru-RU" sz="2100" b="1" dirty="0">
              <a:solidFill>
                <a:srgbClr val="264796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5E0D7E7-FD9E-4845-8837-FEE6CE9E58BB}"/>
              </a:ext>
            </a:extLst>
          </p:cNvPr>
          <p:cNvCxnSpPr>
            <a:cxnSpLocks/>
          </p:cNvCxnSpPr>
          <p:nvPr/>
        </p:nvCxnSpPr>
        <p:spPr>
          <a:xfrm>
            <a:off x="5232400" y="6350000"/>
            <a:ext cx="0" cy="3238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2B13734-1330-477F-9B4D-9B33456E0D29}"/>
              </a:ext>
            </a:extLst>
          </p:cNvPr>
          <p:cNvCxnSpPr>
            <a:cxnSpLocks/>
          </p:cNvCxnSpPr>
          <p:nvPr/>
        </p:nvCxnSpPr>
        <p:spPr>
          <a:xfrm>
            <a:off x="8112125" y="6350000"/>
            <a:ext cx="0" cy="32385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94BBD-FE6C-4B1F-B30C-54A1D4230B8A}" type="slidenum">
              <a:rPr lang="ru-RU" altLang="ru-RU" sz="1800" b="1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ru-RU" altLang="ru-RU" sz="1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1" y="1098896"/>
            <a:ext cx="3114737" cy="219263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176121" y="3442856"/>
            <a:ext cx="31680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64796"/>
                </a:solidFill>
              </a:rPr>
              <a:t>Композитный материал, состоящий из инертной гранулы, заполненной </a:t>
            </a:r>
            <a:r>
              <a:rPr lang="ru-RU" sz="2000" dirty="0" err="1">
                <a:solidFill>
                  <a:srgbClr val="264796"/>
                </a:solidFill>
              </a:rPr>
              <a:t>наночастицами</a:t>
            </a:r>
            <a:r>
              <a:rPr lang="ru-RU" sz="2000" dirty="0">
                <a:solidFill>
                  <a:srgbClr val="264796"/>
                </a:solidFill>
              </a:rPr>
              <a:t> фотокатализатора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02" y="1178289"/>
            <a:ext cx="5250703" cy="3546857"/>
          </a:xfrm>
          <a:prstGeom prst="rect">
            <a:avLst/>
          </a:prstGeom>
        </p:spPr>
      </p:pic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0" y="6237290"/>
            <a:ext cx="12192000" cy="636587"/>
            <a:chOff x="0" y="6237312"/>
            <a:chExt cx="12192000" cy="636588"/>
          </a:xfrm>
        </p:grpSpPr>
        <p:pic>
          <p:nvPicPr>
            <p:cNvPr id="18" name="Рисунок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Прямоугольник 19"/>
          <p:cNvSpPr/>
          <p:nvPr/>
        </p:nvSpPr>
        <p:spPr>
          <a:xfrm>
            <a:off x="3824032" y="6303220"/>
            <a:ext cx="126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</a:rPr>
              <a:t>В.В. </a:t>
            </a:r>
            <a:r>
              <a:rPr lang="ru-RU" altLang="ru-RU" b="1" dirty="0" err="1" smtClean="0">
                <a:solidFill>
                  <a:schemeClr val="bg1"/>
                </a:solidFill>
              </a:rPr>
              <a:t>Авдин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7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7716"/>
            <a:ext cx="11201400" cy="1325563"/>
          </a:xfrm>
        </p:spPr>
        <p:txBody>
          <a:bodyPr/>
          <a:lstStyle/>
          <a:p>
            <a:r>
              <a:rPr lang="ru-RU" dirty="0" smtClean="0"/>
              <a:t>Результаты и перспективы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"/>
            <a:ext cx="12192000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Аэратор </a:t>
            </a:r>
            <a:r>
              <a:rPr lang="ru-RU" sz="2400" b="1" dirty="0">
                <a:solidFill>
                  <a:srgbClr val="002060"/>
                </a:solidFill>
              </a:rPr>
              <a:t>подземных вод в составе блочно-комплектного модуля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745" y="1249940"/>
            <a:ext cx="69642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Аэратор сконструирован </a:t>
            </a:r>
            <a:r>
              <a:rPr lang="ru-RU" dirty="0">
                <a:solidFill>
                  <a:srgbClr val="002060"/>
                </a:solidFill>
              </a:rPr>
              <a:t>с помощью параметрического каркасного 3</a:t>
            </a:r>
            <a:r>
              <a:rPr lang="en-US" dirty="0">
                <a:solidFill>
                  <a:srgbClr val="002060"/>
                </a:solidFill>
              </a:rPr>
              <a:t>D</a:t>
            </a:r>
            <a:r>
              <a:rPr lang="ru-RU" dirty="0">
                <a:solidFill>
                  <a:srgbClr val="002060"/>
                </a:solidFill>
              </a:rPr>
              <a:t>-моделирования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 </a:t>
            </a:r>
            <a:r>
              <a:rPr lang="en-US" dirty="0">
                <a:solidFill>
                  <a:srgbClr val="002060"/>
                </a:solidFill>
              </a:rPr>
              <a:t>Autodesk </a:t>
            </a:r>
            <a:r>
              <a:rPr lang="en-US" dirty="0" smtClean="0">
                <a:solidFill>
                  <a:srgbClr val="002060"/>
                </a:solidFill>
              </a:rPr>
              <a:t>Inventor</a:t>
            </a: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Опытный </a:t>
            </a:r>
            <a:r>
              <a:rPr lang="ru-RU" dirty="0">
                <a:solidFill>
                  <a:srgbClr val="002060"/>
                </a:solidFill>
              </a:rPr>
              <a:t>образец аэратора используется в технологической схеме очистки воды из скважины </a:t>
            </a:r>
            <a:r>
              <a:rPr lang="ru-RU" dirty="0" smtClean="0">
                <a:solidFill>
                  <a:srgbClr val="002060"/>
                </a:solidFill>
              </a:rPr>
              <a:t>(коттедж)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Получен патент на полезную </a:t>
            </a:r>
            <a:r>
              <a:rPr lang="ru-RU" dirty="0">
                <a:solidFill>
                  <a:srgbClr val="002060"/>
                </a:solidFill>
              </a:rPr>
              <a:t>модель "Аэратор подземных вод": </a:t>
            </a:r>
            <a:r>
              <a:rPr lang="ru-RU" dirty="0" err="1">
                <a:solidFill>
                  <a:srgbClr val="002060"/>
                </a:solidFill>
              </a:rPr>
              <a:t>свид</a:t>
            </a:r>
            <a:r>
              <a:rPr lang="ru-RU" dirty="0">
                <a:solidFill>
                  <a:srgbClr val="002060"/>
                </a:solidFill>
              </a:rPr>
              <a:t>. о гос. рег. № </a:t>
            </a:r>
            <a:r>
              <a:rPr lang="en-US" dirty="0">
                <a:solidFill>
                  <a:srgbClr val="002060"/>
                </a:solidFill>
              </a:rPr>
              <a:t>RU</a:t>
            </a:r>
            <a:r>
              <a:rPr lang="ru-RU" dirty="0">
                <a:solidFill>
                  <a:srgbClr val="002060"/>
                </a:solidFill>
              </a:rPr>
              <a:t>204563</a:t>
            </a:r>
            <a:r>
              <a:rPr lang="en-US" dirty="0">
                <a:solidFill>
                  <a:srgbClr val="002060"/>
                </a:solidFill>
              </a:rPr>
              <a:t>U</a:t>
            </a:r>
            <a:r>
              <a:rPr lang="ru-RU" dirty="0">
                <a:solidFill>
                  <a:srgbClr val="002060"/>
                </a:solidFill>
              </a:rPr>
              <a:t>1 от 31.05.2021 / М.Г. Новосёлов, М.Ю. </a:t>
            </a:r>
            <a:r>
              <a:rPr lang="ru-RU" dirty="0" err="1">
                <a:solidFill>
                  <a:srgbClr val="002060"/>
                </a:solidFill>
              </a:rPr>
              <a:t>Белканова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Создание комплекта документации для серийного изготовление аэратора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Разработка порядка проектирования систем водоподготовки в блочно-комплектном исполнении на основе параметрического моделирования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87" y="1329665"/>
            <a:ext cx="2060579" cy="2966454"/>
          </a:xfrm>
        </p:spPr>
      </p:pic>
      <p:pic>
        <p:nvPicPr>
          <p:cNvPr id="8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311" y="1308553"/>
            <a:ext cx="1763344" cy="30269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53358" y="4299852"/>
            <a:ext cx="4062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D – </a:t>
            </a:r>
            <a:r>
              <a:rPr lang="ru-RU" dirty="0" smtClean="0">
                <a:solidFill>
                  <a:srgbClr val="002060"/>
                </a:solidFill>
              </a:rPr>
              <a:t>модель аэратора подземных вод 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0" y="6221415"/>
            <a:ext cx="12192000" cy="636587"/>
            <a:chOff x="0" y="6237312"/>
            <a:chExt cx="12192000" cy="636588"/>
          </a:xfrm>
        </p:grpSpPr>
        <p:pic>
          <p:nvPicPr>
            <p:cNvPr id="12" name="Рисунок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37312"/>
              <a:ext cx="9144000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Рисунок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58"/>
            <a:stretch>
              <a:fillRect/>
            </a:stretch>
          </p:blipFill>
          <p:spPr bwMode="auto">
            <a:xfrm>
              <a:off x="6674249" y="6237312"/>
              <a:ext cx="5517751" cy="636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3494314" y="6233441"/>
            <a:ext cx="8697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Кафедра «Градостроительство, инженерные сети и системы» АСИ </a:t>
            </a:r>
            <a:r>
              <a:rPr lang="ru-RU" dirty="0" err="1" smtClean="0">
                <a:solidFill>
                  <a:schemeClr val="bg1"/>
                </a:solidFill>
              </a:rPr>
              <a:t>ЮУрГУ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Белканова</a:t>
            </a:r>
            <a:r>
              <a:rPr lang="ru-RU" dirty="0" smtClean="0">
                <a:solidFill>
                  <a:schemeClr val="bg1"/>
                </a:solidFill>
              </a:rPr>
              <a:t> Марина Юрьевна, доц. кафедры ГИСС, к.х.н.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9">
            <a:extLst>
              <a:ext uri="{FF2B5EF4-FFF2-40B4-BE49-F238E27FC236}">
                <a16:creationId xmlns:a16="http://schemas.microsoft.com/office/drawing/2014/main" id="{71CC964E-F6D2-4195-AAC8-90AE68FE3F15}"/>
              </a:ext>
            </a:extLst>
          </p:cNvPr>
          <p:cNvCxnSpPr>
            <a:cxnSpLocks/>
          </p:cNvCxnSpPr>
          <p:nvPr/>
        </p:nvCxnSpPr>
        <p:spPr>
          <a:xfrm>
            <a:off x="0" y="444728"/>
            <a:ext cx="12192000" cy="1586"/>
          </a:xfrm>
          <a:prstGeom prst="line">
            <a:avLst/>
          </a:prstGeom>
          <a:ln w="19050">
            <a:solidFill>
              <a:srgbClr val="264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r="22365"/>
          <a:stretch/>
        </p:blipFill>
        <p:spPr>
          <a:xfrm>
            <a:off x="11131061" y="433405"/>
            <a:ext cx="757493" cy="7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11813</TotalTime>
  <Words>1391</Words>
  <Application>Microsoft Office PowerPoint</Application>
  <PresentationFormat>Широкоэкранный</PresentationFormat>
  <Paragraphs>235</Paragraphs>
  <Slides>24</Slides>
  <Notes>22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и перспективы</vt:lpstr>
      <vt:lpstr>Результаты и перспективы</vt:lpstr>
      <vt:lpstr>Презентация PowerPoint</vt:lpstr>
      <vt:lpstr>Презентация PowerPoint</vt:lpstr>
      <vt:lpstr>Презентация PowerPoint</vt:lpstr>
      <vt:lpstr>Материалы для зеленой энергетики:  Электрические батареи и водородные хранилища для мобильных устройств</vt:lpstr>
      <vt:lpstr>Материалы для зеленой энергетики:  Электрические батареи и водородные хранилища для мобильных устройств</vt:lpstr>
      <vt:lpstr>Презентация PowerPoint</vt:lpstr>
      <vt:lpstr>Презентация PowerPoint</vt:lpstr>
      <vt:lpstr>Презентация PowerPoint</vt:lpstr>
      <vt:lpstr>Численное моделирование быстропротекающих процессов в химически-активных средах</vt:lpstr>
      <vt:lpstr>Презентация PowerPoint</vt:lpstr>
      <vt:lpstr>Принципиальная схема</vt:lpstr>
      <vt:lpstr>Презентация PowerPoint</vt:lpstr>
      <vt:lpstr>Создание конечно-элементной параметрической модели в рамках данной работы позволит: - оценить аэродинамику газоотводящего тракта; - установить температурный режим внутри него;  - определить зоны и интенсивность конденсации;  - выяснить химический состав конденсатов и исходящих в атмосферу газов.  Это даст возможность, определить параметры необходимые для обеспечения экологически-безопасной работы газохода.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alzam</cp:lastModifiedBy>
  <cp:revision>291</cp:revision>
  <cp:lastPrinted>2019-10-07T04:39:38Z</cp:lastPrinted>
  <dcterms:created xsi:type="dcterms:W3CDTF">2018-10-16T12:33:17Z</dcterms:created>
  <dcterms:modified xsi:type="dcterms:W3CDTF">2021-12-06T11:55:05Z</dcterms:modified>
</cp:coreProperties>
</file>